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  <p:sldId id="261" r:id="rId5"/>
    <p:sldId id="256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FF00"/>
    <a:srgbClr val="000000"/>
    <a:srgbClr val="FF00FF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42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28128-5B25-4C78-BDC7-D9745348BD1C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D8B87-F02F-46AB-9227-C89C44FFF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456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28128-5B25-4C78-BDC7-D9745348BD1C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D8B87-F02F-46AB-9227-C89C44FFF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786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28128-5B25-4C78-BDC7-D9745348BD1C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D8B87-F02F-46AB-9227-C89C44FFF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834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28128-5B25-4C78-BDC7-D9745348BD1C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D8B87-F02F-46AB-9227-C89C44FFF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710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28128-5B25-4C78-BDC7-D9745348BD1C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D8B87-F02F-46AB-9227-C89C44FFF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935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28128-5B25-4C78-BDC7-D9745348BD1C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D8B87-F02F-46AB-9227-C89C44FFF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615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28128-5B25-4C78-BDC7-D9745348BD1C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D8B87-F02F-46AB-9227-C89C44FFF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594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28128-5B25-4C78-BDC7-D9745348BD1C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D8B87-F02F-46AB-9227-C89C44FFF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076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28128-5B25-4C78-BDC7-D9745348BD1C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D8B87-F02F-46AB-9227-C89C44FFF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607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28128-5B25-4C78-BDC7-D9745348BD1C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D8B87-F02F-46AB-9227-C89C44FFF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7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28128-5B25-4C78-BDC7-D9745348BD1C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D8B87-F02F-46AB-9227-C89C44FFF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875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28128-5B25-4C78-BDC7-D9745348BD1C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D8B87-F02F-46AB-9227-C89C44FFF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214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swisscommunity.org/files/webcontent/Welcome_in_CH/Welcome_in_CH_iStock_interne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67000" y="-118790"/>
            <a:ext cx="15717367" cy="6985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4495800"/>
            <a:ext cx="723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i="1" dirty="0">
                <a:solidFill>
                  <a:schemeClr val="bg1"/>
                </a:solidFill>
                <a:latin typeface="Berlin Sans FB Demi" pitchFamily="34" charset="0"/>
              </a:rPr>
              <a:t>l</a:t>
            </a:r>
            <a:r>
              <a:rPr lang="en-US" sz="9600" i="1" dirty="0" smtClean="0">
                <a:solidFill>
                  <a:schemeClr val="bg1"/>
                </a:solidFill>
                <a:latin typeface="Berlin Sans FB Demi" pitchFamily="34" charset="0"/>
              </a:rPr>
              <a:t>a SUISSE</a:t>
            </a:r>
            <a:endParaRPr lang="en-US" sz="9600" i="1" dirty="0">
              <a:solidFill>
                <a:schemeClr val="bg1"/>
              </a:solidFill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493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tlfq.ulaval.ca/axl/europe/images/EUROPE-MAP-cli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24000"/>
            <a:ext cx="9296400" cy="853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-2177" y="0"/>
            <a:ext cx="3581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>
                <a:latin typeface="Berlin Sans FB Demi" pitchFamily="34" charset="0"/>
              </a:rPr>
              <a:t>Où se </a:t>
            </a:r>
            <a:r>
              <a:rPr lang="fr-FR" sz="4400" dirty="0" smtClean="0">
                <a:latin typeface="Berlin Sans FB Demi" pitchFamily="34" charset="0"/>
              </a:rPr>
              <a:t>trouve</a:t>
            </a:r>
          </a:p>
          <a:p>
            <a:pPr algn="ctr"/>
            <a:r>
              <a:rPr lang="fr-FR" sz="4400" dirty="0" smtClean="0">
                <a:latin typeface="Berlin Sans FB Demi" pitchFamily="34" charset="0"/>
              </a:rPr>
              <a:t>la </a:t>
            </a:r>
            <a:r>
              <a:rPr lang="fr-FR" sz="4400" dirty="0">
                <a:latin typeface="Berlin Sans FB Demi" pitchFamily="34" charset="0"/>
              </a:rPr>
              <a:t>Suisse ? </a:t>
            </a:r>
            <a:endParaRPr lang="en-US" sz="4400" dirty="0">
              <a:latin typeface="Berlin Sans FB Dem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8175" y="2739982"/>
            <a:ext cx="2667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rgbClr val="002060"/>
                </a:solidFill>
                <a:latin typeface="Arial Black" pitchFamily="34" charset="0"/>
              </a:rPr>
              <a:t>au nord/sud de.. ?</a:t>
            </a:r>
            <a:endParaRPr lang="en-US" sz="1600" dirty="0">
              <a:solidFill>
                <a:srgbClr val="002060"/>
              </a:solidFill>
              <a:latin typeface="Arial Black" pitchFamily="34" charset="0"/>
            </a:endParaRPr>
          </a:p>
          <a:p>
            <a:r>
              <a:rPr lang="fr-FR" sz="1600" dirty="0">
                <a:solidFill>
                  <a:srgbClr val="002060"/>
                </a:solidFill>
                <a:latin typeface="Arial Black" pitchFamily="34" charset="0"/>
              </a:rPr>
              <a:t>à </a:t>
            </a:r>
            <a:r>
              <a:rPr lang="fr-FR" sz="1600" dirty="0" smtClean="0">
                <a:solidFill>
                  <a:srgbClr val="002060"/>
                </a:solidFill>
                <a:latin typeface="Arial Black" pitchFamily="34" charset="0"/>
              </a:rPr>
              <a:t>l’est / l’ouest </a:t>
            </a:r>
            <a:r>
              <a:rPr lang="fr-FR" sz="1600" dirty="0">
                <a:solidFill>
                  <a:srgbClr val="002060"/>
                </a:solidFill>
                <a:latin typeface="Arial Black" pitchFamily="34" charset="0"/>
              </a:rPr>
              <a:t>de… </a:t>
            </a:r>
            <a:r>
              <a:rPr lang="fr-FR" sz="1600" dirty="0" smtClean="0">
                <a:solidFill>
                  <a:srgbClr val="002060"/>
                </a:solidFill>
                <a:latin typeface="Arial Black" pitchFamily="34" charset="0"/>
              </a:rPr>
              <a:t>?</a:t>
            </a:r>
          </a:p>
          <a:p>
            <a:r>
              <a:rPr lang="fr-FR" sz="1600" dirty="0">
                <a:solidFill>
                  <a:srgbClr val="002060"/>
                </a:solidFill>
                <a:latin typeface="Arial Black" pitchFamily="34" charset="0"/>
              </a:rPr>
              <a:t>près de… ? loin de… ?</a:t>
            </a:r>
            <a:endParaRPr lang="en-US" sz="1600" dirty="0">
              <a:solidFill>
                <a:srgbClr val="002060"/>
              </a:solidFill>
              <a:latin typeface="Arial Black" pitchFamily="34" charset="0"/>
            </a:endParaRPr>
          </a:p>
          <a:p>
            <a:endParaRPr lang="en-US" sz="12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2362200" y="4267200"/>
            <a:ext cx="1600200" cy="2286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5400000">
            <a:off x="3581400" y="3133513"/>
            <a:ext cx="1600200" cy="2286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16200000">
            <a:off x="3581400" y="5334000"/>
            <a:ext cx="1600200" cy="2286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10800000">
            <a:off x="4800600" y="4333603"/>
            <a:ext cx="1600200" cy="2286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843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8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52400"/>
            <a:ext cx="8077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solidFill>
                  <a:srgbClr val="002060"/>
                </a:solidFill>
                <a:latin typeface="Berlin Sans FB Demi" pitchFamily="34" charset="0"/>
              </a:rPr>
              <a:t>Combien de langes</a:t>
            </a:r>
          </a:p>
          <a:p>
            <a:pPr algn="ctr"/>
            <a:r>
              <a:rPr lang="fr-FR" sz="4400" dirty="0" smtClean="0">
                <a:solidFill>
                  <a:srgbClr val="002060"/>
                </a:solidFill>
                <a:latin typeface="Berlin Sans FB Demi" pitchFamily="34" charset="0"/>
              </a:rPr>
              <a:t>parle-t-on en Suisse?</a:t>
            </a:r>
            <a:endParaRPr lang="en-US" sz="4400" dirty="0">
              <a:solidFill>
                <a:srgbClr val="002060"/>
              </a:solidFill>
              <a:latin typeface="Berlin Sans FB Demi" pitchFamily="34" charset="0"/>
            </a:endParaRPr>
          </a:p>
        </p:txBody>
      </p:sp>
      <p:pic>
        <p:nvPicPr>
          <p:cNvPr id="4098" name="Picture 2" descr="http://www.lexilogos.com/images/suisse_cart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447800"/>
            <a:ext cx="6705600" cy="4791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6248400" y="5867400"/>
            <a:ext cx="1143000" cy="37185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832858" y="1642493"/>
            <a:ext cx="1478290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99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4</a:t>
            </a:r>
            <a:endParaRPr lang="en-US" sz="199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05200" y="5867400"/>
            <a:ext cx="1295400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/>
              <a:t>allemand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828800" y="5869924"/>
            <a:ext cx="1295400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err="1"/>
              <a:t>français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328565" y="5869924"/>
            <a:ext cx="1295400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/>
              <a:t>italien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819900" y="5646416"/>
            <a:ext cx="1295400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/>
              <a:t>romache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257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8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52400"/>
            <a:ext cx="8077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rgbClr val="002060"/>
                </a:solidFill>
                <a:latin typeface="Berlin Sans FB Demi" pitchFamily="34" charset="0"/>
              </a:rPr>
              <a:t>La Suisse est une </a:t>
            </a:r>
            <a:r>
              <a:rPr lang="fr-FR" sz="3600" dirty="0">
                <a:solidFill>
                  <a:srgbClr val="002060"/>
                </a:solidFill>
                <a:latin typeface="Berlin Sans FB Demi" pitchFamily="34" charset="0"/>
              </a:rPr>
              <a:t>confédération d’états semi-indépendants qu’on appelle </a:t>
            </a:r>
            <a:r>
              <a:rPr lang="fr-FR" sz="3600" u="sng" dirty="0">
                <a:solidFill>
                  <a:srgbClr val="002060"/>
                </a:solidFill>
                <a:latin typeface="Berlin Sans FB Demi" pitchFamily="34" charset="0"/>
              </a:rPr>
              <a:t>CANTONS</a:t>
            </a:r>
            <a:r>
              <a:rPr lang="fr-FR" sz="3600" dirty="0">
                <a:solidFill>
                  <a:srgbClr val="002060"/>
                </a:solidFill>
                <a:latin typeface="Berlin Sans FB Demi" pitchFamily="34" charset="0"/>
              </a:rPr>
              <a:t>. </a:t>
            </a:r>
            <a:endParaRPr lang="en-US" sz="4400" dirty="0">
              <a:solidFill>
                <a:srgbClr val="002060"/>
              </a:solidFill>
              <a:latin typeface="Berlin Sans FB Dem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1687354"/>
            <a:ext cx="22860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err="1"/>
              <a:t>Abbr</a:t>
            </a:r>
            <a:r>
              <a:rPr lang="fr-FR" sz="1100" dirty="0"/>
              <a:t> Canton Depuis </a:t>
            </a:r>
            <a:br>
              <a:rPr lang="fr-FR" sz="1100" dirty="0"/>
            </a:br>
            <a:r>
              <a:rPr lang="fr-FR" sz="1100" dirty="0"/>
              <a:t/>
            </a:r>
            <a:br>
              <a:rPr lang="fr-FR" sz="1100" dirty="0"/>
            </a:br>
            <a:r>
              <a:rPr lang="fr-FR" sz="1100" dirty="0"/>
              <a:t>ZH Zürich (Zurich) 1351 </a:t>
            </a:r>
            <a:br>
              <a:rPr lang="fr-FR" sz="1100" dirty="0"/>
            </a:br>
            <a:r>
              <a:rPr lang="fr-FR" sz="1100" dirty="0"/>
              <a:t>BE Berne (Bern) 1353 </a:t>
            </a:r>
            <a:br>
              <a:rPr lang="fr-FR" sz="1100" dirty="0"/>
            </a:br>
            <a:r>
              <a:rPr lang="fr-FR" sz="1100" dirty="0"/>
              <a:t>LU Lucerne 1332 </a:t>
            </a:r>
            <a:br>
              <a:rPr lang="fr-FR" sz="1100" dirty="0"/>
            </a:br>
            <a:r>
              <a:rPr lang="fr-FR" sz="1100" dirty="0"/>
              <a:t>UR Uri 1291 </a:t>
            </a:r>
            <a:br>
              <a:rPr lang="fr-FR" sz="1100" dirty="0"/>
            </a:br>
            <a:r>
              <a:rPr lang="fr-FR" sz="1100" dirty="0"/>
              <a:t>SZ Schwyz 1291 </a:t>
            </a:r>
            <a:br>
              <a:rPr lang="fr-FR" sz="1100" dirty="0"/>
            </a:br>
            <a:r>
              <a:rPr lang="fr-FR" sz="1100" dirty="0"/>
              <a:t>OW </a:t>
            </a:r>
            <a:r>
              <a:rPr lang="fr-FR" sz="1100" dirty="0" err="1"/>
              <a:t>Obwalden</a:t>
            </a:r>
            <a:r>
              <a:rPr lang="fr-FR" sz="1100" dirty="0"/>
              <a:t> (Obwald) 1291 </a:t>
            </a:r>
            <a:br>
              <a:rPr lang="fr-FR" sz="1100" dirty="0"/>
            </a:br>
            <a:r>
              <a:rPr lang="fr-FR" sz="1100" dirty="0"/>
              <a:t>NW </a:t>
            </a:r>
            <a:r>
              <a:rPr lang="fr-FR" sz="1100" dirty="0" err="1"/>
              <a:t>Nidwalden</a:t>
            </a:r>
            <a:r>
              <a:rPr lang="fr-FR" sz="1100" dirty="0"/>
              <a:t> (Nidwald) 1291 </a:t>
            </a:r>
            <a:br>
              <a:rPr lang="fr-FR" sz="1100" dirty="0"/>
            </a:br>
            <a:r>
              <a:rPr lang="fr-FR" sz="1100" dirty="0"/>
              <a:t>GL Glarus 1352 </a:t>
            </a:r>
            <a:br>
              <a:rPr lang="fr-FR" sz="1100" dirty="0"/>
            </a:br>
            <a:r>
              <a:rPr lang="fr-FR" sz="1100" dirty="0"/>
              <a:t>ZG </a:t>
            </a:r>
            <a:r>
              <a:rPr lang="fr-FR" sz="1100" dirty="0" err="1"/>
              <a:t>Zug</a:t>
            </a:r>
            <a:r>
              <a:rPr lang="fr-FR" sz="1100" dirty="0"/>
              <a:t> 1352 </a:t>
            </a:r>
            <a:br>
              <a:rPr lang="fr-FR" sz="1100" dirty="0"/>
            </a:br>
            <a:r>
              <a:rPr lang="fr-FR" sz="1100" dirty="0"/>
              <a:t>FR Fribourg 1481 </a:t>
            </a:r>
            <a:br>
              <a:rPr lang="fr-FR" sz="1100" dirty="0"/>
            </a:br>
            <a:r>
              <a:rPr lang="fr-FR" sz="1100" dirty="0"/>
              <a:t>SO Solothurn 1481 </a:t>
            </a:r>
            <a:br>
              <a:rPr lang="fr-FR" sz="1100" dirty="0"/>
            </a:br>
            <a:r>
              <a:rPr lang="fr-FR" sz="1100" dirty="0"/>
              <a:t>BS Basel-</a:t>
            </a:r>
            <a:r>
              <a:rPr lang="fr-FR" sz="1100" dirty="0" err="1"/>
              <a:t>Stadt</a:t>
            </a:r>
            <a:r>
              <a:rPr lang="fr-FR" sz="1100" dirty="0"/>
              <a:t> (</a:t>
            </a:r>
            <a:r>
              <a:rPr lang="fr-FR" sz="1100" dirty="0" err="1"/>
              <a:t>Basle</a:t>
            </a:r>
            <a:r>
              <a:rPr lang="fr-FR" sz="1100" dirty="0"/>
              <a:t>-City) 1501 </a:t>
            </a:r>
            <a:br>
              <a:rPr lang="fr-FR" sz="1100" dirty="0"/>
            </a:br>
            <a:r>
              <a:rPr lang="fr-FR" sz="1100" dirty="0"/>
              <a:t>BL Basel-Land (</a:t>
            </a:r>
            <a:r>
              <a:rPr lang="fr-FR" sz="1100" dirty="0" err="1"/>
              <a:t>Basle</a:t>
            </a:r>
            <a:r>
              <a:rPr lang="fr-FR" sz="1100" dirty="0"/>
              <a:t>-Country) 1501 </a:t>
            </a:r>
            <a:br>
              <a:rPr lang="fr-FR" sz="1100" dirty="0"/>
            </a:br>
            <a:r>
              <a:rPr lang="fr-FR" sz="1100" dirty="0"/>
              <a:t>SH Schaffhausen 1501 </a:t>
            </a:r>
            <a:br>
              <a:rPr lang="fr-FR" sz="1100" dirty="0"/>
            </a:br>
            <a:r>
              <a:rPr lang="fr-FR" sz="1100" dirty="0"/>
              <a:t>AR Appenzell </a:t>
            </a:r>
            <a:r>
              <a:rPr lang="fr-FR" sz="1100" dirty="0" err="1"/>
              <a:t>Ausserrhoden</a:t>
            </a:r>
            <a:r>
              <a:rPr lang="fr-FR" sz="1100" dirty="0"/>
              <a:t> (</a:t>
            </a:r>
            <a:r>
              <a:rPr lang="fr-FR" sz="1100" dirty="0" err="1"/>
              <a:t>Outer</a:t>
            </a:r>
            <a:r>
              <a:rPr lang="fr-FR" sz="1100" dirty="0"/>
              <a:t> Rhodes) 1513 </a:t>
            </a:r>
            <a:br>
              <a:rPr lang="fr-FR" sz="1100" dirty="0"/>
            </a:br>
            <a:r>
              <a:rPr lang="fr-FR" sz="1100" dirty="0"/>
              <a:t>AI Appenzell </a:t>
            </a:r>
            <a:r>
              <a:rPr lang="fr-FR" sz="1100" dirty="0" err="1"/>
              <a:t>Innerrhoden</a:t>
            </a:r>
            <a:r>
              <a:rPr lang="fr-FR" sz="1100" dirty="0"/>
              <a:t> (</a:t>
            </a:r>
            <a:r>
              <a:rPr lang="fr-FR" sz="1100" dirty="0" err="1"/>
              <a:t>Inner</a:t>
            </a:r>
            <a:r>
              <a:rPr lang="fr-FR" sz="1100" dirty="0"/>
              <a:t> Rhodes) 1513 </a:t>
            </a:r>
            <a:br>
              <a:rPr lang="fr-FR" sz="1100" dirty="0"/>
            </a:br>
            <a:r>
              <a:rPr lang="fr-FR" sz="1100" dirty="0"/>
              <a:t>SG St. </a:t>
            </a:r>
            <a:r>
              <a:rPr lang="fr-FR" sz="1100" dirty="0" err="1"/>
              <a:t>Gallen</a:t>
            </a:r>
            <a:r>
              <a:rPr lang="fr-FR" sz="1100" dirty="0"/>
              <a:t> (St. Gall) 1803 </a:t>
            </a:r>
            <a:br>
              <a:rPr lang="fr-FR" sz="1100" dirty="0"/>
            </a:br>
            <a:r>
              <a:rPr lang="fr-FR" sz="1100" dirty="0"/>
              <a:t>GR Graubünden (Grisons) 1803 </a:t>
            </a:r>
            <a:br>
              <a:rPr lang="fr-FR" sz="1100" dirty="0"/>
            </a:br>
            <a:r>
              <a:rPr lang="fr-FR" sz="1100" dirty="0"/>
              <a:t>AG Aargau (</a:t>
            </a:r>
            <a:r>
              <a:rPr lang="fr-FR" sz="1100" dirty="0" err="1"/>
              <a:t>Argovia</a:t>
            </a:r>
            <a:r>
              <a:rPr lang="fr-FR" sz="1100" dirty="0"/>
              <a:t>) 1803 </a:t>
            </a:r>
            <a:br>
              <a:rPr lang="fr-FR" sz="1100" dirty="0"/>
            </a:br>
            <a:r>
              <a:rPr lang="fr-FR" sz="1100" dirty="0"/>
              <a:t>TG Thurgau (</a:t>
            </a:r>
            <a:r>
              <a:rPr lang="fr-FR" sz="1100" dirty="0" err="1"/>
              <a:t>Thurgovia</a:t>
            </a:r>
            <a:r>
              <a:rPr lang="fr-FR" sz="1100" dirty="0"/>
              <a:t>) 1803 </a:t>
            </a:r>
            <a:br>
              <a:rPr lang="fr-FR" sz="1100" dirty="0"/>
            </a:br>
            <a:r>
              <a:rPr lang="fr-FR" sz="1100" dirty="0"/>
              <a:t>TI Ticino 1803 </a:t>
            </a:r>
            <a:br>
              <a:rPr lang="fr-FR" sz="1100" dirty="0"/>
            </a:br>
            <a:r>
              <a:rPr lang="fr-FR" sz="1100" dirty="0"/>
              <a:t>VD Vaud 1803 </a:t>
            </a:r>
            <a:br>
              <a:rPr lang="fr-FR" sz="1100" dirty="0"/>
            </a:br>
            <a:r>
              <a:rPr lang="fr-FR" sz="1100" dirty="0"/>
              <a:t>VS Valais 1815 </a:t>
            </a:r>
            <a:br>
              <a:rPr lang="fr-FR" sz="1100" dirty="0"/>
            </a:br>
            <a:r>
              <a:rPr lang="fr-FR" sz="1100" dirty="0"/>
              <a:t>NE Neuchâtel 1815 </a:t>
            </a:r>
            <a:br>
              <a:rPr lang="fr-FR" sz="1100" dirty="0"/>
            </a:br>
            <a:r>
              <a:rPr lang="fr-FR" sz="1100" dirty="0"/>
              <a:t>GE Geneva 1815 </a:t>
            </a:r>
            <a:br>
              <a:rPr lang="fr-FR" sz="1100" dirty="0"/>
            </a:br>
            <a:r>
              <a:rPr lang="fr-FR" sz="1100" dirty="0"/>
              <a:t>JU Jura 1979</a:t>
            </a:r>
            <a:endParaRPr lang="en-US" sz="1100" dirty="0"/>
          </a:p>
        </p:txBody>
      </p:sp>
      <p:pic>
        <p:nvPicPr>
          <p:cNvPr id="2050" name="Picture 2" descr="http://judaisme.sdv.fr/histoire/antisem/suisse/PAY_SUI_0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2700" y="2057400"/>
            <a:ext cx="6308402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 rot="20800115">
            <a:off x="4836357" y="5849033"/>
            <a:ext cx="28113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C00000"/>
                </a:solidFill>
                <a:latin typeface="Berlin Sans FB Demi" pitchFamily="34" charset="0"/>
              </a:rPr>
              <a:t>Il y en a 26.</a:t>
            </a:r>
            <a:endParaRPr lang="en-US" sz="3600" dirty="0">
              <a:solidFill>
                <a:srgbClr val="C00000"/>
              </a:solidFill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390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images.switzerland.isyours.com/images/maximum/typical-swiss-mountain-chale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880266" cy="6590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4343400"/>
            <a:ext cx="65532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chemeClr val="accent5">
                    <a:lumMod val="20000"/>
                    <a:lumOff val="80000"/>
                  </a:schemeClr>
                </a:solidFill>
                <a:latin typeface="Berlin Sans FB Demi" pitchFamily="34" charset="0"/>
              </a:rPr>
              <a:t>Les </a:t>
            </a:r>
            <a:r>
              <a:rPr lang="fr-FR" sz="24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Berlin Sans FB Demi" pitchFamily="34" charset="0"/>
              </a:rPr>
              <a:t>Alpes</a:t>
            </a:r>
          </a:p>
          <a:p>
            <a:r>
              <a:rPr lang="fr-FR" sz="2400" dirty="0">
                <a:solidFill>
                  <a:schemeClr val="accent5">
                    <a:lumMod val="20000"/>
                    <a:lumOff val="80000"/>
                  </a:schemeClr>
                </a:solidFill>
                <a:latin typeface="Berlin Sans FB Demi" pitchFamily="34" charset="0"/>
              </a:rPr>
              <a:t> </a:t>
            </a:r>
            <a:r>
              <a:rPr lang="fr-FR" sz="24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Berlin Sans FB Demi" pitchFamily="34" charset="0"/>
              </a:rPr>
              <a:t>      couvrent les </a:t>
            </a:r>
            <a:r>
              <a:rPr lang="fr-FR" sz="2400" dirty="0">
                <a:solidFill>
                  <a:schemeClr val="accent5">
                    <a:lumMod val="20000"/>
                    <a:lumOff val="80000"/>
                  </a:schemeClr>
                </a:solidFill>
                <a:latin typeface="Berlin Sans FB Demi" pitchFamily="34" charset="0"/>
              </a:rPr>
              <a:t>trois cinquièmes (3/5) du pays. </a:t>
            </a:r>
            <a:endParaRPr lang="fr-FR" sz="2400" dirty="0" smtClean="0">
              <a:solidFill>
                <a:schemeClr val="accent5">
                  <a:lumMod val="20000"/>
                  <a:lumOff val="80000"/>
                </a:schemeClr>
              </a:solidFill>
              <a:latin typeface="Berlin Sans FB Demi" pitchFamily="34" charset="0"/>
            </a:endParaRPr>
          </a:p>
          <a:p>
            <a:r>
              <a:rPr lang="fr-FR" sz="24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Berlin Sans FB Demi" pitchFamily="34" charset="0"/>
              </a:rPr>
              <a:t>Le </a:t>
            </a:r>
            <a:r>
              <a:rPr lang="fr-FR" sz="2400" dirty="0">
                <a:solidFill>
                  <a:schemeClr val="accent5">
                    <a:lumMod val="20000"/>
                    <a:lumOff val="80000"/>
                  </a:schemeClr>
                </a:solidFill>
                <a:latin typeface="Berlin Sans FB Demi" pitchFamily="34" charset="0"/>
              </a:rPr>
              <a:t>Jura </a:t>
            </a:r>
            <a:r>
              <a:rPr lang="fr-FR" sz="2000" dirty="0">
                <a:solidFill>
                  <a:schemeClr val="accent5">
                    <a:lumMod val="20000"/>
                    <a:lumOff val="80000"/>
                  </a:schemeClr>
                </a:solidFill>
                <a:latin typeface="Berlin Sans FB Demi" pitchFamily="34" charset="0"/>
              </a:rPr>
              <a:t>(une autre chaîne de montagnes</a:t>
            </a:r>
            <a:r>
              <a:rPr lang="fr-FR" sz="20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Berlin Sans FB Demi" pitchFamily="34" charset="0"/>
              </a:rPr>
              <a:t>)</a:t>
            </a:r>
          </a:p>
          <a:p>
            <a:r>
              <a:rPr lang="fr-FR" sz="2400" dirty="0">
                <a:solidFill>
                  <a:schemeClr val="accent5">
                    <a:lumMod val="20000"/>
                    <a:lumOff val="80000"/>
                  </a:schemeClr>
                </a:solidFill>
                <a:latin typeface="Berlin Sans FB Demi" pitchFamily="34" charset="0"/>
              </a:rPr>
              <a:t> </a:t>
            </a:r>
            <a:r>
              <a:rPr lang="fr-FR" sz="24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Berlin Sans FB Demi" pitchFamily="34" charset="0"/>
              </a:rPr>
              <a:t>      en </a:t>
            </a:r>
            <a:r>
              <a:rPr lang="fr-FR" sz="2400" dirty="0">
                <a:solidFill>
                  <a:schemeClr val="accent5">
                    <a:lumMod val="20000"/>
                    <a:lumOff val="80000"/>
                  </a:schemeClr>
                </a:solidFill>
                <a:latin typeface="Berlin Sans FB Demi" pitchFamily="34" charset="0"/>
              </a:rPr>
              <a:t>occupe une autre large portion.</a:t>
            </a:r>
            <a:endParaRPr lang="en-US" sz="2400" dirty="0">
              <a:solidFill>
                <a:schemeClr val="accent5">
                  <a:lumMod val="20000"/>
                  <a:lumOff val="80000"/>
                </a:schemeClr>
              </a:solidFill>
              <a:latin typeface="Berlin Sans FB Demi" pitchFamily="34" charset="0"/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40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52400"/>
            <a:ext cx="80772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solidFill>
                  <a:srgbClr val="002060"/>
                </a:solidFill>
                <a:latin typeface="Berlin Sans FB Demi" pitchFamily="34" charset="0"/>
              </a:rPr>
              <a:t>Décrivez </a:t>
            </a:r>
            <a:r>
              <a:rPr lang="fr-FR" sz="4400" dirty="0">
                <a:solidFill>
                  <a:srgbClr val="002060"/>
                </a:solidFill>
                <a:latin typeface="Berlin Sans FB Demi" pitchFamily="34" charset="0"/>
              </a:rPr>
              <a:t>les S</a:t>
            </a:r>
            <a:r>
              <a:rPr lang="fr-FR" sz="4400" dirty="0" smtClean="0">
                <a:solidFill>
                  <a:srgbClr val="002060"/>
                </a:solidFill>
                <a:latin typeface="Berlin Sans FB Demi" pitchFamily="34" charset="0"/>
              </a:rPr>
              <a:t>uisses</a:t>
            </a:r>
          </a:p>
          <a:p>
            <a:pPr algn="ctr"/>
            <a:r>
              <a:rPr lang="fr-FR" sz="3200" dirty="0" smtClean="0">
                <a:solidFill>
                  <a:srgbClr val="002060"/>
                </a:solidFill>
                <a:latin typeface="Berlin Sans FB Demi" pitchFamily="34" charset="0"/>
              </a:rPr>
              <a:t>(Des stéréotypes, </a:t>
            </a:r>
            <a:r>
              <a:rPr lang="fr-FR" sz="3200" dirty="0">
                <a:solidFill>
                  <a:srgbClr val="002060"/>
                </a:solidFill>
                <a:latin typeface="Berlin Sans FB Demi" pitchFamily="34" charset="0"/>
              </a:rPr>
              <a:t>mais </a:t>
            </a:r>
            <a:r>
              <a:rPr lang="fr-FR" sz="3200" dirty="0" smtClean="0">
                <a:solidFill>
                  <a:srgbClr val="002060"/>
                </a:solidFill>
                <a:latin typeface="Berlin Sans FB Demi" pitchFamily="34" charset="0"/>
              </a:rPr>
              <a:t>plutôt </a:t>
            </a:r>
            <a:r>
              <a:rPr lang="fr-FR" sz="3200" dirty="0">
                <a:solidFill>
                  <a:srgbClr val="002060"/>
                </a:solidFill>
                <a:latin typeface="Berlin Sans FB Demi" pitchFamily="34" charset="0"/>
              </a:rPr>
              <a:t>positifs</a:t>
            </a:r>
            <a:r>
              <a:rPr lang="fr-FR" sz="3200" dirty="0" smtClean="0">
                <a:solidFill>
                  <a:srgbClr val="002060"/>
                </a:solidFill>
                <a:latin typeface="Berlin Sans FB Demi" pitchFamily="34" charset="0"/>
              </a:rPr>
              <a:t>!)</a:t>
            </a:r>
            <a:endParaRPr lang="en-US" sz="3200" dirty="0">
              <a:solidFill>
                <a:srgbClr val="002060"/>
              </a:solidFill>
              <a:latin typeface="Berlin Sans FB Demi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600200"/>
            <a:ext cx="31325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latin typeface="Berlin Sans FB Demi" pitchFamily="34" charset="0"/>
              </a:rPr>
              <a:t>On dit des Suisses qu’ils sont</a:t>
            </a:r>
            <a:r>
              <a:rPr lang="fr-FR" dirty="0"/>
              <a:t> :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447800" y="2000403"/>
            <a:ext cx="15087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latin typeface="Berlin Sans FB Demi" pitchFamily="34" charset="0"/>
                <a:sym typeface="Webdings"/>
              </a:rPr>
              <a:t></a:t>
            </a:r>
            <a:r>
              <a:rPr lang="fr-FR" dirty="0">
                <a:latin typeface="Berlin Sans FB Demi" pitchFamily="34" charset="0"/>
              </a:rPr>
              <a:t> disciplinés</a:t>
            </a:r>
            <a:endParaRPr lang="en-US" dirty="0">
              <a:latin typeface="Berlin Sans FB Dem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47800" y="2369735"/>
            <a:ext cx="16498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latin typeface="Berlin Sans FB Demi" pitchFamily="34" charset="0"/>
                <a:sym typeface="Webdings"/>
              </a:rPr>
              <a:t></a:t>
            </a:r>
            <a:r>
              <a:rPr lang="fr-FR" dirty="0">
                <a:latin typeface="Berlin Sans FB Demi" pitchFamily="34" charset="0"/>
              </a:rPr>
              <a:t> </a:t>
            </a:r>
            <a:r>
              <a:rPr lang="fr-FR" dirty="0" smtClean="0">
                <a:latin typeface="Berlin Sans FB Demi" pitchFamily="34" charset="0"/>
              </a:rPr>
              <a:t>travailleurs</a:t>
            </a:r>
            <a:endParaRPr lang="en-US" dirty="0">
              <a:latin typeface="Berlin Sans FB Dem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32128" y="2717687"/>
            <a:ext cx="1582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latin typeface="Berlin Sans FB Demi" pitchFamily="34" charset="0"/>
                <a:sym typeface="Webdings"/>
              </a:rPr>
              <a:t></a:t>
            </a:r>
            <a:r>
              <a:rPr lang="fr-FR" dirty="0">
                <a:latin typeface="Berlin Sans FB Demi" pitchFamily="34" charset="0"/>
              </a:rPr>
              <a:t> minutieux.</a:t>
            </a:r>
            <a:endParaRPr lang="en-US" dirty="0">
              <a:latin typeface="Berlin Sans FB Demi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14800" y="1600200"/>
            <a:ext cx="21451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339966"/>
                </a:solidFill>
                <a:latin typeface="Berlin Sans FB Demi" pitchFamily="34" charset="0"/>
              </a:rPr>
              <a:t>Les enfants suisses :</a:t>
            </a:r>
            <a:endParaRPr lang="en-US" dirty="0">
              <a:solidFill>
                <a:srgbClr val="339966"/>
              </a:solidFill>
              <a:latin typeface="Berlin Sans FB Dem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114800" y="1922919"/>
            <a:ext cx="4800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>
                <a:solidFill>
                  <a:srgbClr val="339966"/>
                </a:solidFill>
                <a:latin typeface="Berlin Sans FB Demi" pitchFamily="34" charset="0"/>
                <a:sym typeface="Webdings"/>
              </a:rPr>
              <a:t></a:t>
            </a:r>
            <a:r>
              <a:rPr lang="fr-FR" dirty="0">
                <a:solidFill>
                  <a:srgbClr val="339966"/>
                </a:solidFill>
                <a:latin typeface="Berlin Sans FB Demi" pitchFamily="34" charset="0"/>
              </a:rPr>
              <a:t>doivent apprendre à travailler dur très jeunes.</a:t>
            </a:r>
            <a:endParaRPr lang="en-US" dirty="0">
              <a:solidFill>
                <a:srgbClr val="339966"/>
              </a:solidFill>
              <a:latin typeface="Berlin Sans FB Demi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62549" y="2554401"/>
            <a:ext cx="5181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339966"/>
                </a:solidFill>
                <a:latin typeface="Berlin Sans FB Demi" pitchFamily="34" charset="0"/>
                <a:sym typeface="Webdings"/>
              </a:rPr>
              <a:t></a:t>
            </a:r>
            <a:r>
              <a:rPr lang="fr-FR" dirty="0">
                <a:solidFill>
                  <a:srgbClr val="339966"/>
                </a:solidFill>
                <a:latin typeface="Berlin Sans FB Demi" pitchFamily="34" charset="0"/>
              </a:rPr>
              <a:t> Même les plus jeunes doivent participer à quelques tâches ménagères.</a:t>
            </a:r>
            <a:endParaRPr lang="en-US" dirty="0">
              <a:solidFill>
                <a:srgbClr val="339966"/>
              </a:solidFill>
              <a:latin typeface="Berlin Sans FB Demi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114800" y="3201283"/>
            <a:ext cx="4724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339966"/>
                </a:solidFill>
                <a:latin typeface="Berlin Sans FB Demi" pitchFamily="34" charset="0"/>
                <a:sym typeface="Webdings"/>
              </a:rPr>
              <a:t></a:t>
            </a:r>
            <a:r>
              <a:rPr lang="fr-FR" dirty="0">
                <a:solidFill>
                  <a:srgbClr val="339966"/>
                </a:solidFill>
                <a:latin typeface="Berlin Sans FB Demi" pitchFamily="34" charset="0"/>
              </a:rPr>
              <a:t>Plus qu’ils grandissent, plus ils ont de responsabilités.</a:t>
            </a:r>
            <a:endParaRPr lang="en-US" dirty="0">
              <a:solidFill>
                <a:srgbClr val="339966"/>
              </a:solidFill>
              <a:latin typeface="Berlin Sans FB Demi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1000" y="3847614"/>
            <a:ext cx="69603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7030A0"/>
                </a:solidFill>
                <a:latin typeface="Berlin Sans FB Demi" pitchFamily="34" charset="0"/>
              </a:rPr>
              <a:t>Lorsque les </a:t>
            </a:r>
            <a:r>
              <a:rPr lang="fr-FR" dirty="0" smtClean="0">
                <a:solidFill>
                  <a:srgbClr val="7030A0"/>
                </a:solidFill>
                <a:latin typeface="Berlin Sans FB Demi" pitchFamily="34" charset="0"/>
              </a:rPr>
              <a:t>élèves sortent </a:t>
            </a:r>
            <a:r>
              <a:rPr lang="fr-FR" dirty="0">
                <a:solidFill>
                  <a:srgbClr val="7030A0"/>
                </a:solidFill>
                <a:latin typeface="Berlin Sans FB Demi" pitchFamily="34" charset="0"/>
              </a:rPr>
              <a:t>de </a:t>
            </a:r>
            <a:r>
              <a:rPr lang="fr-FR" dirty="0" smtClean="0">
                <a:solidFill>
                  <a:srgbClr val="7030A0"/>
                </a:solidFill>
                <a:latin typeface="Berlin Sans FB Demi" pitchFamily="34" charset="0"/>
              </a:rPr>
              <a:t>l’école,</a:t>
            </a:r>
          </a:p>
          <a:p>
            <a:r>
              <a:rPr lang="fr-FR" dirty="0" smtClean="0">
                <a:solidFill>
                  <a:srgbClr val="7030A0"/>
                </a:solidFill>
                <a:latin typeface="Berlin Sans FB Demi" pitchFamily="34" charset="0"/>
              </a:rPr>
              <a:t>ils </a:t>
            </a:r>
            <a:r>
              <a:rPr lang="fr-FR" dirty="0">
                <a:solidFill>
                  <a:srgbClr val="7030A0"/>
                </a:solidFill>
                <a:latin typeface="Berlin Sans FB Demi" pitchFamily="34" charset="0"/>
              </a:rPr>
              <a:t>savent que des heures de travail les attendent à la maison.</a:t>
            </a:r>
            <a:endParaRPr lang="en-US" dirty="0">
              <a:solidFill>
                <a:srgbClr val="7030A0"/>
              </a:solidFill>
              <a:latin typeface="Berlin Sans FB Demi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1000" y="4493945"/>
            <a:ext cx="27494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7030A0"/>
                </a:solidFill>
                <a:sym typeface="Webdings"/>
              </a:rPr>
              <a:t></a:t>
            </a:r>
            <a:r>
              <a:rPr lang="fr-FR" dirty="0">
                <a:solidFill>
                  <a:srgbClr val="7030A0"/>
                </a:solidFill>
              </a:rPr>
              <a:t> </a:t>
            </a:r>
            <a:r>
              <a:rPr lang="fr-FR" dirty="0">
                <a:solidFill>
                  <a:srgbClr val="7030A0"/>
                </a:solidFill>
                <a:latin typeface="Berlin Sans FB Demi" pitchFamily="34" charset="0"/>
              </a:rPr>
              <a:t>les devoirs pour l’école</a:t>
            </a:r>
            <a:endParaRPr lang="en-US" dirty="0">
              <a:solidFill>
                <a:srgbClr val="7030A0"/>
              </a:solidFill>
              <a:latin typeface="Berlin Sans FB Demi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81000" y="4863277"/>
            <a:ext cx="27773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7030A0"/>
                </a:solidFill>
                <a:sym typeface="Webdings"/>
              </a:rPr>
              <a:t></a:t>
            </a:r>
            <a:r>
              <a:rPr lang="fr-FR" dirty="0">
                <a:solidFill>
                  <a:srgbClr val="7030A0"/>
                </a:solidFill>
              </a:rPr>
              <a:t> </a:t>
            </a:r>
            <a:r>
              <a:rPr lang="fr-FR" dirty="0">
                <a:solidFill>
                  <a:srgbClr val="7030A0"/>
                </a:solidFill>
                <a:latin typeface="Berlin Sans FB Demi" pitchFamily="34" charset="0"/>
              </a:rPr>
              <a:t>les tâches ménagères.</a:t>
            </a:r>
            <a:endParaRPr lang="en-US" dirty="0">
              <a:solidFill>
                <a:srgbClr val="7030A0"/>
              </a:solidFill>
              <a:latin typeface="Berlin Sans FB Demi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05470" y="5442176"/>
            <a:ext cx="8077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>
                <a:solidFill>
                  <a:srgbClr val="C00000"/>
                </a:solidFill>
                <a:latin typeface="Berlin Sans FB Demi" pitchFamily="34" charset="0"/>
              </a:rPr>
              <a:t>Tout </a:t>
            </a:r>
            <a:r>
              <a:rPr lang="fr-FR" sz="2400" smtClean="0">
                <a:solidFill>
                  <a:srgbClr val="C00000"/>
                </a:solidFill>
                <a:latin typeface="Berlin Sans FB Demi" pitchFamily="34" charset="0"/>
              </a:rPr>
              <a:t>le </a:t>
            </a:r>
            <a:r>
              <a:rPr lang="fr-FR" sz="2400" dirty="0">
                <a:solidFill>
                  <a:srgbClr val="C00000"/>
                </a:solidFill>
                <a:latin typeface="Berlin Sans FB Demi" pitchFamily="34" charset="0"/>
              </a:rPr>
              <a:t>temps passé à </a:t>
            </a:r>
            <a:r>
              <a:rPr lang="fr-FR" sz="2400">
                <a:solidFill>
                  <a:srgbClr val="C00000"/>
                </a:solidFill>
                <a:latin typeface="Berlin Sans FB Demi" pitchFamily="34" charset="0"/>
              </a:rPr>
              <a:t>travailler </a:t>
            </a:r>
            <a:r>
              <a:rPr lang="fr-FR" sz="2400" smtClean="0">
                <a:solidFill>
                  <a:srgbClr val="C00000"/>
                </a:solidFill>
                <a:latin typeface="Berlin Sans FB Demi" pitchFamily="34" charset="0"/>
              </a:rPr>
              <a:t>est </a:t>
            </a:r>
            <a:r>
              <a:rPr lang="fr-FR" sz="2400" dirty="0">
                <a:solidFill>
                  <a:srgbClr val="C00000"/>
                </a:solidFill>
                <a:latin typeface="Berlin Sans FB Demi" pitchFamily="34" charset="0"/>
              </a:rPr>
              <a:t>peut-être l’une des raisons pour lesquelles les Suisses restent si proches de leur famille.</a:t>
            </a:r>
            <a:endParaRPr lang="en-US" sz="2400" dirty="0">
              <a:solidFill>
                <a:srgbClr val="C00000"/>
              </a:solidFill>
              <a:latin typeface="Berlin Sans FB Demi" pitchFamily="34" charset="0"/>
            </a:endParaRPr>
          </a:p>
        </p:txBody>
      </p:sp>
      <p:pic>
        <p:nvPicPr>
          <p:cNvPr id="1026" name="Picture 2" descr="http://www.easyaupair.com/Photo/family_8aa2ad46e91934c007ce741964fa3a1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7803" y="4199705"/>
            <a:ext cx="1994689" cy="1327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9888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563</TotalTime>
  <Words>185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RSD13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Donna Cashore</dc:creator>
  <cp:lastModifiedBy>RSD13 User</cp:lastModifiedBy>
  <cp:revision>26</cp:revision>
  <dcterms:created xsi:type="dcterms:W3CDTF">2012-09-19T11:43:11Z</dcterms:created>
  <dcterms:modified xsi:type="dcterms:W3CDTF">2014-04-23T13:44:42Z</dcterms:modified>
</cp:coreProperties>
</file>