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99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148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4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2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3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8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8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2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4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8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E011B-8A6D-4983-A38F-0E373BC99A5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F107-1195-4B61-AB61-724725FD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6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be/maps?hl=en&amp;tab=w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ancebbr.f.r.pic.centerblog.net/94cab1a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448441" cy="683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752599"/>
            <a:ext cx="81534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Broadway" pitchFamily="82" charset="0"/>
              </a:rPr>
              <a:t>la </a:t>
            </a:r>
            <a:r>
              <a:rPr lang="en-US" sz="11500" dirty="0" smtClean="0">
                <a:solidFill>
                  <a:schemeClr val="bg1"/>
                </a:solidFill>
                <a:latin typeface="Broadway" pitchFamily="82" charset="0"/>
              </a:rPr>
              <a:t>BEL</a:t>
            </a:r>
            <a:r>
              <a:rPr lang="en-US" sz="11500" dirty="0" smtClean="0">
                <a:latin typeface="Broadway" pitchFamily="82" charset="0"/>
              </a:rPr>
              <a:t>GIQ</a:t>
            </a:r>
            <a:r>
              <a:rPr lang="en-US" sz="11500" dirty="0" smtClean="0">
                <a:solidFill>
                  <a:schemeClr val="bg1"/>
                </a:solidFill>
                <a:latin typeface="Broadway" pitchFamily="82" charset="0"/>
              </a:rPr>
              <a:t>UE</a:t>
            </a:r>
            <a:endParaRPr lang="en-US" sz="11500" dirty="0">
              <a:solidFill>
                <a:schemeClr val="bg1"/>
              </a:solidFill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francebbr.f.r.pic.centerblog.net/94cab1a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448441" cy="6837218"/>
          </a:xfrm>
          <a:prstGeom prst="rect">
            <a:avLst/>
          </a:prstGeom>
          <a:noFill/>
          <a:effectLst>
            <a:glow rad="127000">
              <a:schemeClr val="accent1">
                <a:alpha val="39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52400" y="13447"/>
            <a:ext cx="30847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bg1"/>
                </a:solidFill>
              </a:rPr>
              <a:t>Dans le monde, où </a:t>
            </a:r>
            <a:r>
              <a:rPr lang="fr-FR" sz="5400" dirty="0">
                <a:solidFill>
                  <a:schemeClr val="bg1"/>
                </a:solidFill>
              </a:rPr>
              <a:t>se trouve la Belgique</a:t>
            </a:r>
            <a:r>
              <a:rPr lang="fr-FR" sz="5400" dirty="0" smtClean="0">
                <a:solidFill>
                  <a:schemeClr val="bg1"/>
                </a:solidFill>
              </a:rPr>
              <a:t>?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50695"/>
            <a:ext cx="30847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>
                <a:solidFill>
                  <a:srgbClr val="FFFF00"/>
                </a:solidFill>
              </a:rPr>
              <a:t>e</a:t>
            </a:r>
            <a:r>
              <a:rPr lang="fr-FR" sz="7200" dirty="0" smtClean="0">
                <a:solidFill>
                  <a:srgbClr val="FFFF00"/>
                </a:solidFill>
              </a:rPr>
              <a:t>n Europe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806682">
            <a:off x="3372507" y="1080596"/>
            <a:ext cx="52945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u="sng" dirty="0" smtClean="0"/>
              <a:t>Où</a:t>
            </a:r>
            <a:r>
              <a:rPr lang="fr-FR" sz="8000" dirty="0" smtClean="0"/>
              <a:t> en Europe?</a:t>
            </a:r>
            <a:endParaRPr lang="en-US" sz="8000" dirty="0"/>
          </a:p>
        </p:txBody>
      </p:sp>
      <p:sp>
        <p:nvSpPr>
          <p:cNvPr id="8" name="TextBox 7"/>
          <p:cNvSpPr txBox="1"/>
          <p:nvPr/>
        </p:nvSpPr>
        <p:spPr>
          <a:xfrm rot="591302">
            <a:off x="5976278" y="3755959"/>
            <a:ext cx="312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FFFF00"/>
                </a:solidFill>
              </a:rPr>
              <a:t>d</a:t>
            </a:r>
            <a:r>
              <a:rPr lang="fr-FR" sz="8000" dirty="0" smtClean="0">
                <a:solidFill>
                  <a:srgbClr val="FFFF00"/>
                </a:solidFill>
              </a:rPr>
              <a:t>ans le nord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1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/>
              <a:t>Pensez aux pays voisins de la Belgique. Où se trouve la Belgique par rapport </a:t>
            </a:r>
            <a:r>
              <a:rPr lang="fr-FR" sz="5400" dirty="0"/>
              <a:t>à </a:t>
            </a:r>
            <a:r>
              <a:rPr lang="fr-FR" sz="5400" dirty="0" smtClean="0"/>
              <a:t>eux?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286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" y="247066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fr-FR" sz="6600" u="sng" dirty="0" smtClean="0"/>
              <a:t>au nord</a:t>
            </a:r>
            <a:r>
              <a:rPr lang="fr-FR" sz="6600" dirty="0" smtClean="0"/>
              <a:t> de la </a:t>
            </a:r>
            <a:r>
              <a:rPr lang="fr-FR" sz="6600" dirty="0" smtClean="0">
                <a:solidFill>
                  <a:srgbClr val="0070C0"/>
                </a:solidFill>
              </a:rPr>
              <a:t>Fr</a:t>
            </a:r>
            <a:r>
              <a:rPr lang="fr-FR" sz="6600" dirty="0" smtClean="0">
                <a:solidFill>
                  <a:schemeClr val="bg1"/>
                </a:solidFill>
              </a:rPr>
              <a:t>an</a:t>
            </a:r>
            <a:r>
              <a:rPr lang="fr-FR" sz="6600" dirty="0" smtClean="0">
                <a:solidFill>
                  <a:srgbClr val="FF0000"/>
                </a:solidFill>
              </a:rPr>
              <a:t>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" y="33528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fr-FR" sz="6600" u="sng" dirty="0" smtClean="0"/>
              <a:t>au sud </a:t>
            </a:r>
            <a:r>
              <a:rPr lang="fr-FR" sz="6600" dirty="0" smtClean="0"/>
              <a:t>des </a:t>
            </a:r>
            <a:r>
              <a:rPr lang="fr-FR" sz="6600" dirty="0" smtClean="0">
                <a:solidFill>
                  <a:srgbClr val="FF0000"/>
                </a:solidFill>
              </a:rPr>
              <a:t>Pa</a:t>
            </a:r>
            <a:r>
              <a:rPr lang="fr-FR" sz="6600" dirty="0" smtClean="0">
                <a:solidFill>
                  <a:schemeClr val="bg1"/>
                </a:solidFill>
              </a:rPr>
              <a:t>ys-</a:t>
            </a:r>
            <a:r>
              <a:rPr lang="fr-FR" sz="6600" dirty="0" smtClean="0">
                <a:solidFill>
                  <a:srgbClr val="0070C0"/>
                </a:solidFill>
              </a:rPr>
              <a:t>Bas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531" y="43434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fr-FR" sz="6600" u="sng" dirty="0" smtClean="0"/>
              <a:t>à l’ouest</a:t>
            </a:r>
            <a:r>
              <a:rPr lang="fr-FR" sz="6600" dirty="0" smtClean="0"/>
              <a:t> de l’All</a:t>
            </a:r>
            <a:r>
              <a:rPr lang="fr-FR" sz="6600" dirty="0" smtClean="0">
                <a:solidFill>
                  <a:srgbClr val="FF0000"/>
                </a:solidFill>
              </a:rPr>
              <a:t>ema</a:t>
            </a:r>
            <a:r>
              <a:rPr lang="fr-FR" sz="6600" dirty="0" smtClean="0">
                <a:solidFill>
                  <a:srgbClr val="FFC000"/>
                </a:solidFill>
              </a:rPr>
              <a:t>gne</a:t>
            </a:r>
          </a:p>
          <a:p>
            <a:r>
              <a:rPr lang="fr-FR" sz="6600" dirty="0" smtClean="0"/>
              <a:t>	et du </a:t>
            </a:r>
            <a:r>
              <a:rPr lang="fr-FR" sz="6600" dirty="0" smtClean="0">
                <a:solidFill>
                  <a:srgbClr val="FF0000"/>
                </a:solidFill>
              </a:rPr>
              <a:t>Luxe</a:t>
            </a:r>
            <a:r>
              <a:rPr lang="fr-FR" sz="6600" dirty="0" smtClean="0">
                <a:solidFill>
                  <a:schemeClr val="bg1"/>
                </a:solidFill>
              </a:rPr>
              <a:t>mbo</a:t>
            </a:r>
            <a:r>
              <a:rPr lang="fr-FR" sz="6600" dirty="0" smtClean="0">
                <a:solidFill>
                  <a:srgbClr val="0070C0"/>
                </a:solidFill>
              </a:rPr>
              <a:t>urg</a:t>
            </a:r>
            <a:endParaRPr lang="en-US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1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urop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41" y="-3200401"/>
            <a:ext cx="14706600" cy="1207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66548" y="2590800"/>
            <a:ext cx="3838903" cy="1106331"/>
            <a:chOff x="366548" y="2590800"/>
            <a:chExt cx="3838903" cy="1106331"/>
          </a:xfrm>
        </p:grpSpPr>
        <p:sp>
          <p:nvSpPr>
            <p:cNvPr id="3" name="TextBox 2"/>
            <p:cNvSpPr txBox="1"/>
            <p:nvPr/>
          </p:nvSpPr>
          <p:spPr>
            <a:xfrm>
              <a:off x="366548" y="3112356"/>
              <a:ext cx="3838903" cy="584775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fr-FR" sz="3200" u="sng" dirty="0" smtClean="0"/>
                <a:t>au nord</a:t>
              </a:r>
              <a:r>
                <a:rPr lang="fr-FR" sz="3200" dirty="0" smtClean="0"/>
                <a:t> de la France</a:t>
              </a:r>
            </a:p>
          </p:txBody>
        </p:sp>
        <p:sp>
          <p:nvSpPr>
            <p:cNvPr id="5" name="Bent Arrow 4"/>
            <p:cNvSpPr/>
            <p:nvPr/>
          </p:nvSpPr>
          <p:spPr>
            <a:xfrm>
              <a:off x="3276600" y="2590800"/>
              <a:ext cx="609600" cy="457200"/>
            </a:xfrm>
            <a:prstGeom prst="bentArrow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286000" y="901986"/>
            <a:ext cx="3886200" cy="1688814"/>
            <a:chOff x="2286000" y="901986"/>
            <a:chExt cx="3886200" cy="1688814"/>
          </a:xfrm>
        </p:grpSpPr>
        <p:sp>
          <p:nvSpPr>
            <p:cNvPr id="4" name="TextBox 3"/>
            <p:cNvSpPr txBox="1"/>
            <p:nvPr/>
          </p:nvSpPr>
          <p:spPr>
            <a:xfrm>
              <a:off x="2286000" y="901986"/>
              <a:ext cx="3886200" cy="584775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fr-FR" sz="3200" u="sng" dirty="0" smtClean="0"/>
                <a:t>au sud</a:t>
              </a:r>
              <a:r>
                <a:rPr lang="fr-FR" sz="3200" dirty="0" smtClean="0"/>
                <a:t> des Pays-Bas</a:t>
              </a:r>
            </a:p>
          </p:txBody>
        </p:sp>
        <p:sp>
          <p:nvSpPr>
            <p:cNvPr id="7" name="Down Arrow 6"/>
            <p:cNvSpPr/>
            <p:nvPr/>
          </p:nvSpPr>
          <p:spPr>
            <a:xfrm>
              <a:off x="4038600" y="1981200"/>
              <a:ext cx="166851" cy="609600"/>
            </a:xfrm>
            <a:prstGeom prst="downArrow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343401" y="2286000"/>
            <a:ext cx="4419599" cy="954107"/>
            <a:chOff x="4343401" y="2113746"/>
            <a:chExt cx="4419599" cy="954107"/>
          </a:xfrm>
        </p:grpSpPr>
        <p:sp>
          <p:nvSpPr>
            <p:cNvPr id="6" name="TextBox 5"/>
            <p:cNvSpPr txBox="1"/>
            <p:nvPr/>
          </p:nvSpPr>
          <p:spPr>
            <a:xfrm>
              <a:off x="5181600" y="2113746"/>
              <a:ext cx="3581400" cy="954107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fr-FR" sz="2800" u="sng" dirty="0" smtClean="0"/>
                <a:t>à l’ouest</a:t>
              </a:r>
              <a:r>
                <a:rPr lang="fr-FR" sz="2800" dirty="0" smtClean="0"/>
                <a:t> de l’Allemagne</a:t>
              </a:r>
            </a:p>
            <a:p>
              <a:r>
                <a:rPr lang="fr-FR" sz="2800" dirty="0" smtClean="0"/>
                <a:t>et du Luxembourg</a:t>
              </a:r>
              <a:endParaRPr lang="en-US" sz="2800" dirty="0"/>
            </a:p>
          </p:txBody>
        </p:sp>
        <p:sp>
          <p:nvSpPr>
            <p:cNvPr id="8" name="Left Arrow 7"/>
            <p:cNvSpPr/>
            <p:nvPr/>
          </p:nvSpPr>
          <p:spPr>
            <a:xfrm>
              <a:off x="4343401" y="2517631"/>
              <a:ext cx="748393" cy="171889"/>
            </a:xfrm>
            <a:prstGeom prst="leftArrow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08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882" y="2286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/>
              <a:t>Quelle est la capitale de la Belgique?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233082" y="4014252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</a:rPr>
              <a:t>BRUXELLES</a:t>
            </a:r>
          </a:p>
          <a:p>
            <a:pPr algn="ctr"/>
            <a:r>
              <a:rPr lang="en-US" sz="8000" dirty="0" smtClean="0">
                <a:solidFill>
                  <a:srgbClr val="FFFF00"/>
                </a:solidFill>
              </a:rPr>
              <a:t>(</a:t>
            </a:r>
            <a:r>
              <a:rPr lang="en-US" sz="8000" dirty="0" err="1" smtClean="0">
                <a:solidFill>
                  <a:srgbClr val="FFFF00"/>
                </a:solidFill>
              </a:rPr>
              <a:t>Brussel</a:t>
            </a:r>
            <a:r>
              <a:rPr lang="en-US" sz="8000" dirty="0" smtClean="0">
                <a:solidFill>
                  <a:srgbClr val="FFFF00"/>
                </a:solidFill>
              </a:rPr>
              <a:t>)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febisp.be/ressource/static/images/Cartes/Belgiqu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29" y="0"/>
            <a:ext cx="91930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1143000" y="1828800"/>
            <a:ext cx="3048000" cy="685800"/>
          </a:xfrm>
          <a:prstGeom prst="right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3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882" y="2286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/>
              <a:t>Quelles langues parlent les belges?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233082" y="2998589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1. le français </a:t>
            </a:r>
            <a:r>
              <a:rPr lang="fr-FR" sz="3600" dirty="0" smtClean="0">
                <a:solidFill>
                  <a:srgbClr val="7030A0"/>
                </a:solidFill>
              </a:rPr>
              <a:t>(dans le sud du pays)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29" y="4057034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2. le </a:t>
            </a:r>
            <a:r>
              <a:rPr lang="fr-FR" sz="6000" dirty="0"/>
              <a:t>flamand </a:t>
            </a:r>
            <a:r>
              <a:rPr lang="fr-FR" sz="3600" dirty="0">
                <a:solidFill>
                  <a:srgbClr val="7030A0"/>
                </a:solidFill>
              </a:rPr>
              <a:t>(dans le </a:t>
            </a:r>
            <a:r>
              <a:rPr lang="fr-FR" sz="3600" dirty="0" smtClean="0">
                <a:solidFill>
                  <a:srgbClr val="7030A0"/>
                </a:solidFill>
              </a:rPr>
              <a:t>nord du </a:t>
            </a:r>
            <a:r>
              <a:rPr lang="fr-FR" sz="3600" dirty="0">
                <a:solidFill>
                  <a:srgbClr val="7030A0"/>
                </a:solidFill>
              </a:rPr>
              <a:t>pays)</a:t>
            </a:r>
            <a:endParaRPr lang="fr-FR" sz="4000" dirty="0">
              <a:solidFill>
                <a:srgbClr val="7030A0"/>
              </a:solidFill>
            </a:endParaRPr>
          </a:p>
          <a:p>
            <a:r>
              <a:rPr lang="fr-FR" sz="4000" dirty="0" smtClean="0"/>
              <a:t>	  </a:t>
            </a:r>
            <a: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 un dialecte dérivé du hollandais</a:t>
            </a:r>
            <a:endParaRPr lang="fr-FR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423" y="568825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3</a:t>
            </a:r>
            <a:r>
              <a:rPr lang="fr-FR" sz="6000" dirty="0" smtClean="0"/>
              <a:t>. l’allemand </a:t>
            </a:r>
            <a:r>
              <a:rPr lang="fr-FR" sz="3600" dirty="0" smtClean="0">
                <a:solidFill>
                  <a:srgbClr val="7030A0"/>
                </a:solidFill>
              </a:rPr>
              <a:t>(dans l’est du pays)</a:t>
            </a:r>
            <a:endParaRPr lang="fr-FR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lanetware.com/i/map/B/brussels-linguistic-regions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79929"/>
            <a:ext cx="6667500" cy="5581651"/>
          </a:xfrm>
          <a:prstGeom prst="rect">
            <a:avLst/>
          </a:prstGeom>
          <a:solidFill>
            <a:srgbClr val="7030A0"/>
          </a:solidFill>
        </p:spPr>
      </p:pic>
      <p:sp>
        <p:nvSpPr>
          <p:cNvPr id="6" name="Rounded Rectangle 5"/>
          <p:cNvSpPr/>
          <p:nvPr/>
        </p:nvSpPr>
        <p:spPr>
          <a:xfrm>
            <a:off x="1066800" y="4724400"/>
            <a:ext cx="2743200" cy="163269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29" y="3119718"/>
            <a:ext cx="2819400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51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3600" u="sng" dirty="0" smtClean="0">
                <a:solidFill>
                  <a:srgbClr val="C00000"/>
                </a:solidFill>
              </a:rPr>
              <a:t>le français</a:t>
            </a:r>
            <a:r>
              <a:rPr lang="fr-FR" sz="3600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fr-FR" sz="3600" dirty="0" smtClean="0">
                <a:solidFill>
                  <a:srgbClr val="C00000"/>
                </a:solidFill>
              </a:rPr>
              <a:t>On le parle en </a:t>
            </a:r>
            <a:r>
              <a:rPr lang="fr-FR" sz="3600" b="1" u="sng" dirty="0" smtClean="0">
                <a:solidFill>
                  <a:srgbClr val="C00000"/>
                </a:solidFill>
              </a:rPr>
              <a:t>Wallonie</a:t>
            </a:r>
            <a:r>
              <a:rPr lang="fr-FR" sz="3600" b="1" dirty="0" smtClean="0">
                <a:solidFill>
                  <a:srgbClr val="C00000"/>
                </a:solidFill>
              </a:rPr>
              <a:t>.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0"/>
            <a:ext cx="4724400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3600" u="sng" dirty="0" smtClean="0">
                <a:solidFill>
                  <a:schemeClr val="bg2">
                    <a:lumMod val="25000"/>
                  </a:schemeClr>
                </a:solidFill>
              </a:rPr>
              <a:t>le flamand</a:t>
            </a:r>
            <a:r>
              <a:rPr lang="fr-FR" sz="3600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r>
              <a:rPr lang="fr-FR" sz="3600" dirty="0" smtClean="0">
                <a:solidFill>
                  <a:schemeClr val="bg2">
                    <a:lumMod val="25000"/>
                  </a:schemeClr>
                </a:solidFill>
              </a:rPr>
              <a:t>On le parle </a:t>
            </a:r>
            <a:r>
              <a:rPr lang="fr-FR" sz="3600" smtClean="0">
                <a:solidFill>
                  <a:schemeClr val="bg2">
                    <a:lumMod val="25000"/>
                  </a:schemeClr>
                </a:solidFill>
              </a:rPr>
              <a:t>en </a:t>
            </a:r>
            <a:r>
              <a:rPr lang="fr-FR" sz="3600" b="1" u="sng" smtClean="0">
                <a:solidFill>
                  <a:schemeClr val="bg2">
                    <a:lumMod val="25000"/>
                  </a:schemeClr>
                </a:solidFill>
              </a:rPr>
              <a:t>Flandre</a:t>
            </a:r>
            <a:r>
              <a:rPr lang="fr-FR" sz="360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fr-F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1600199"/>
            <a:ext cx="2946026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3600" u="sng" dirty="0" smtClean="0"/>
              <a:t>l’allemand</a:t>
            </a:r>
            <a:r>
              <a:rPr lang="fr-FR" sz="3600" dirty="0" smtClean="0"/>
              <a:t>:</a:t>
            </a:r>
          </a:p>
          <a:p>
            <a:r>
              <a:rPr lang="fr-FR" sz="3600" dirty="0" smtClean="0"/>
              <a:t>On le parle ici.</a:t>
            </a:r>
            <a:endParaRPr lang="fr-FR" sz="3600" dirty="0"/>
          </a:p>
        </p:txBody>
      </p:sp>
      <p:sp>
        <p:nvSpPr>
          <p:cNvPr id="2" name="Bent Arrow 1"/>
          <p:cNvSpPr/>
          <p:nvPr/>
        </p:nvSpPr>
        <p:spPr>
          <a:xfrm rot="10800000">
            <a:off x="7543800" y="2800528"/>
            <a:ext cx="457200" cy="933272"/>
          </a:xfrm>
          <a:prstGeom prst="ben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0" y="5774951"/>
            <a:ext cx="457200" cy="48969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4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lanetware.com/i/map/B/brussels-linguistic-regions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3333750" cy="2790826"/>
          </a:xfrm>
          <a:prstGeom prst="rect">
            <a:avLst/>
          </a:prstGeom>
          <a:solidFill>
            <a:srgbClr val="7030A0"/>
          </a:solidFill>
        </p:spPr>
      </p:pic>
      <p:sp>
        <p:nvSpPr>
          <p:cNvPr id="3" name="TextBox 2"/>
          <p:cNvSpPr txBox="1"/>
          <p:nvPr/>
        </p:nvSpPr>
        <p:spPr>
          <a:xfrm>
            <a:off x="1324535" y="3276600"/>
            <a:ext cx="6611471" cy="830997"/>
          </a:xfrm>
          <a:prstGeom prst="rect">
            <a:avLst/>
          </a:prstGeom>
          <a:solidFill>
            <a:schemeClr val="accent4">
              <a:lumMod val="40000"/>
              <a:lumOff val="60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En 1973, une reforme constitutionnelle a créé des régions linguistiques distinctes.</a:t>
            </a:r>
            <a:endParaRPr lang="fr-F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22294" y="4264967"/>
            <a:ext cx="6611471" cy="461665"/>
          </a:xfrm>
          <a:prstGeom prst="rect">
            <a:avLst/>
          </a:prstGeom>
          <a:solidFill>
            <a:schemeClr val="accent4">
              <a:lumMod val="40000"/>
              <a:lumOff val="60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Bruxelles est devenue officiellement bilingue (</a:t>
            </a:r>
            <a:r>
              <a:rPr lang="fr-FR" sz="2400" dirty="0" err="1" smtClean="0"/>
              <a:t>fr</a:t>
            </a:r>
            <a:r>
              <a:rPr lang="fr-FR" sz="2400" dirty="0" smtClean="0"/>
              <a:t>/</a:t>
            </a:r>
            <a:r>
              <a:rPr lang="fr-FR" sz="2400" dirty="0" err="1" smtClean="0"/>
              <a:t>fl</a:t>
            </a:r>
            <a:r>
              <a:rPr lang="fr-FR" sz="2400" dirty="0" smtClean="0"/>
              <a:t>).</a:t>
            </a:r>
            <a:endParaRPr lang="fr-F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7529" y="4984376"/>
            <a:ext cx="8001000" cy="1938992"/>
          </a:xfrm>
          <a:prstGeom prst="rect">
            <a:avLst/>
          </a:prstGeom>
          <a:solidFill>
            <a:schemeClr val="accent4">
              <a:lumMod val="40000"/>
              <a:lumOff val="60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Quand on regarde une carte géographique belge,</a:t>
            </a:r>
          </a:p>
          <a:p>
            <a:pPr algn="ctr"/>
            <a:r>
              <a:rPr lang="fr-FR" sz="2400" dirty="0" smtClean="0"/>
              <a:t>on voit les noms des villes et rues dans les </a:t>
            </a:r>
            <a:r>
              <a:rPr lang="fr-FR" sz="2400" b="1" u="sng" dirty="0" smtClean="0"/>
              <a:t>deux</a:t>
            </a:r>
            <a:r>
              <a:rPr lang="fr-FR" sz="2400" dirty="0" smtClean="0"/>
              <a:t> langues.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Donc: Bruxelles/Brussel, Anvers/Antwerpen, Bruges/Brugge</a:t>
            </a:r>
          </a:p>
          <a:p>
            <a:pPr algn="ctr"/>
            <a:r>
              <a:rPr lang="fr-FR" sz="2400" dirty="0">
                <a:hlinkClick r:id="rId3"/>
              </a:rPr>
              <a:t>http://</a:t>
            </a:r>
            <a:r>
              <a:rPr lang="fr-FR" sz="2400" dirty="0" smtClean="0">
                <a:hlinkClick r:id="rId3"/>
              </a:rPr>
              <a:t>maps.google.be/maps?hl=en&amp;tab=wl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87188"/>
            <a:ext cx="5181600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69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Ces </a:t>
            </a:r>
            <a:r>
              <a:rPr lang="fr-FR" sz="2400" smtClean="0"/>
              <a:t>divisions linguistiques</a:t>
            </a:r>
            <a:endParaRPr lang="fr-FR" sz="2400" dirty="0" smtClean="0"/>
          </a:p>
          <a:p>
            <a:pPr algn="ctr"/>
            <a:r>
              <a:rPr lang="fr-FR" sz="2400" dirty="0" smtClean="0"/>
              <a:t>a toujours causé des disputes</a:t>
            </a:r>
          </a:p>
          <a:p>
            <a:pPr algn="ctr"/>
            <a:r>
              <a:rPr lang="fr-FR" sz="2400" dirty="0" smtClean="0"/>
              <a:t>Entre </a:t>
            </a:r>
            <a:r>
              <a:rPr lang="fr-FR" sz="2400" u="sng" dirty="0" smtClean="0"/>
              <a:t>les Wallons</a:t>
            </a:r>
            <a:r>
              <a:rPr lang="fr-FR" sz="2400" dirty="0" smtClean="0"/>
              <a:t> et </a:t>
            </a:r>
            <a:r>
              <a:rPr lang="fr-FR" sz="2400" u="sng" dirty="0" smtClean="0"/>
              <a:t>les Flamands</a:t>
            </a:r>
            <a:r>
              <a:rPr lang="fr-FR" sz="2400" dirty="0" smtClean="0"/>
              <a:t>.</a:t>
            </a:r>
          </a:p>
          <a:p>
            <a:pPr algn="ctr"/>
            <a:endParaRPr lang="fr-FR" sz="2400" dirty="0" smtClean="0"/>
          </a:p>
          <a:p>
            <a:pPr algn="ctr"/>
            <a:endParaRPr lang="fr-FR" sz="2400" dirty="0"/>
          </a:p>
          <a:p>
            <a:pPr algn="ctr"/>
            <a:r>
              <a:rPr lang="fr-FR" sz="2400" dirty="0" smtClean="0"/>
              <a:t>Alors….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2281330"/>
            <a:ext cx="1295400" cy="81429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485900" y="2862560"/>
            <a:ext cx="381000" cy="23306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://upload.wikimedia.org/wikipedia/commons/thumb/9/94/Stick_Figure.svg/170px-Stick_Figure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26" y="1897330"/>
            <a:ext cx="543999" cy="76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029200" y="1729197"/>
            <a:ext cx="1371380" cy="768000"/>
            <a:chOff x="5029200" y="1729197"/>
            <a:chExt cx="1371380" cy="768000"/>
          </a:xfrm>
        </p:grpSpPr>
        <p:pic>
          <p:nvPicPr>
            <p:cNvPr id="11" name="Picture 4" descr="http://upload.wikimedia.org/wikipedia/commons/thumb/9/94/Stick_Figure.svg/170px-Stick_Figure.sv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6581" y="1729198"/>
              <a:ext cx="543999" cy="767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http://upload.wikimedia.org/wikipedia/commons/thumb/9/94/Stick_Figure.svg/170px-Stick_Figure.sv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1729197"/>
              <a:ext cx="543999" cy="767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7086600" y="1741350"/>
            <a:ext cx="1371380" cy="768000"/>
            <a:chOff x="5029200" y="1729197"/>
            <a:chExt cx="1371380" cy="768000"/>
          </a:xfrm>
        </p:grpSpPr>
        <p:pic>
          <p:nvPicPr>
            <p:cNvPr id="15" name="Picture 4" descr="http://upload.wikimedia.org/wikipedia/commons/thumb/9/94/Stick_Figure.svg/170px-Stick_Figure.sv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6581" y="1729198"/>
              <a:ext cx="543999" cy="767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http://upload.wikimedia.org/wikipedia/commons/thumb/9/94/Stick_Figure.svg/170px-Stick_Figure.sv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1729197"/>
              <a:ext cx="543999" cy="767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Picture 4" descr="http://upload.wikimedia.org/wikipedia/commons/thumb/9/94/Stick_Figure.svg/170px-Stick_Figure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948" y="1920478"/>
            <a:ext cx="543999" cy="76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31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211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</dc:creator>
  <cp:lastModifiedBy>BCashore</cp:lastModifiedBy>
  <cp:revision>48</cp:revision>
  <dcterms:created xsi:type="dcterms:W3CDTF">2013-01-17T02:37:48Z</dcterms:created>
  <dcterms:modified xsi:type="dcterms:W3CDTF">2013-01-20T21:18:49Z</dcterms:modified>
</cp:coreProperties>
</file>