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1458"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6A50E-DD27-4ADD-BA06-12E2C2F72519}" type="datetimeFigureOut">
              <a:rPr lang="fr-FR" smtClean="0"/>
              <a:pPr/>
              <a:t>10/10/2011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62B50-5537-4A6A-9AC6-925F4AC43EA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6A50E-DD27-4ADD-BA06-12E2C2F72519}" type="datetimeFigureOut">
              <a:rPr lang="fr-FR" smtClean="0"/>
              <a:pPr/>
              <a:t>10/10/2011</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2B50-5537-4A6A-9AC6-925F4AC43EA1}"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1524000"/>
            <a:ext cx="5638800" cy="3785652"/>
          </a:xfrm>
          <a:prstGeom prst="rect">
            <a:avLst/>
          </a:prstGeom>
          <a:noFill/>
        </p:spPr>
        <p:txBody>
          <a:bodyPr wrap="square" rtlCol="0">
            <a:spAutoFit/>
          </a:bodyPr>
          <a:lstStyle/>
          <a:p>
            <a:pPr marL="914400" indent="-914400">
              <a:buAutoNum type="arabicPeriod"/>
            </a:pPr>
            <a:r>
              <a:rPr lang="fr-FR" sz="4800" dirty="0" smtClean="0">
                <a:solidFill>
                  <a:srgbClr val="FFFF00"/>
                </a:solidFill>
              </a:rPr>
              <a:t>COD</a:t>
            </a:r>
            <a:r>
              <a:rPr lang="fr-FR" sz="4800" dirty="0" smtClean="0"/>
              <a:t> ou </a:t>
            </a:r>
            <a:r>
              <a:rPr lang="fr-FR" sz="4800" dirty="0" smtClean="0">
                <a:solidFill>
                  <a:srgbClr val="C00000"/>
                </a:solidFill>
              </a:rPr>
              <a:t>COI</a:t>
            </a:r>
            <a:r>
              <a:rPr lang="fr-FR" sz="4800" dirty="0" smtClean="0"/>
              <a:t>?</a:t>
            </a:r>
          </a:p>
          <a:p>
            <a:pPr marL="914400" indent="-914400">
              <a:buAutoNum type="arabicPeriod"/>
            </a:pPr>
            <a:r>
              <a:rPr lang="fr-FR" sz="4800" dirty="0" smtClean="0"/>
              <a:t>Employer un   </a:t>
            </a:r>
            <a:r>
              <a:rPr lang="fr-FR" sz="4800" dirty="0" smtClean="0">
                <a:solidFill>
                  <a:srgbClr val="FFFF00"/>
                </a:solidFill>
              </a:rPr>
              <a:t>COD </a:t>
            </a:r>
            <a:r>
              <a:rPr lang="fr-FR" sz="4800" dirty="0" smtClean="0"/>
              <a:t>/</a:t>
            </a:r>
            <a:r>
              <a:rPr lang="fr-FR" sz="4800" dirty="0" smtClean="0">
                <a:solidFill>
                  <a:srgbClr val="C00000"/>
                </a:solidFill>
              </a:rPr>
              <a:t> COI</a:t>
            </a:r>
            <a:r>
              <a:rPr lang="fr-FR" sz="4800" dirty="0" smtClean="0"/>
              <a:t>.</a:t>
            </a:r>
          </a:p>
          <a:p>
            <a:pPr marL="914400" indent="-914400">
              <a:buAutoNum type="arabicPeriod"/>
            </a:pPr>
            <a:r>
              <a:rPr lang="fr-FR" sz="4800" dirty="0" smtClean="0"/>
              <a:t>Que veut dire…?</a:t>
            </a:r>
          </a:p>
          <a:p>
            <a:pPr marL="914400" indent="-914400">
              <a:buAutoNum type="arabicPeriod"/>
            </a:pPr>
            <a:r>
              <a:rPr lang="fr-FR" sz="4800" dirty="0" smtClean="0">
                <a:solidFill>
                  <a:srgbClr val="CC0099"/>
                </a:solidFill>
              </a:rPr>
              <a:t>Traduire</a:t>
            </a:r>
            <a:r>
              <a:rPr lang="fr-FR" sz="4800" dirty="0" smtClean="0">
                <a:solidFill>
                  <a:srgbClr val="FF66FF"/>
                </a:solidFill>
              </a:rPr>
              <a:t>.</a:t>
            </a:r>
            <a:endParaRPr lang="fr-FR" sz="4800" dirty="0">
              <a:solidFill>
                <a:srgbClr val="FF66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229600" cy="1143000"/>
          </a:xfrm>
        </p:spPr>
        <p:txBody>
          <a:bodyPr>
            <a:normAutofit fontScale="90000"/>
          </a:bodyPr>
          <a:lstStyle/>
          <a:p>
            <a:r>
              <a:rPr lang="en-US" sz="15300" dirty="0" err="1" smtClean="0"/>
              <a:t>acheter</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8" name="Title 1"/>
          <p:cNvSpPr txBox="1">
            <a:spLocks/>
          </p:cNvSpPr>
          <p:nvPr/>
        </p:nvSpPr>
        <p:spPr>
          <a:xfrm>
            <a:off x="152400" y="36576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3800" b="0" i="0" u="none" strike="noStrike" kern="1200" cap="none" spc="0" normalizeH="0" baseline="0" noProof="0" dirty="0" err="1" smtClean="0">
                <a:ln>
                  <a:noFill/>
                </a:ln>
                <a:solidFill>
                  <a:schemeClr val="tx1"/>
                </a:solidFill>
                <a:effectLst/>
                <a:uLnTx/>
                <a:uFillTx/>
                <a:latin typeface="+mj-lt"/>
                <a:ea typeface="+mj-ea"/>
                <a:cs typeface="+mj-cs"/>
              </a:rPr>
              <a:t>avoir</a:t>
            </a:r>
            <a:endParaRPr kumimoji="0" lang="fr-FR"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Title 1"/>
          <p:cNvSpPr txBox="1">
            <a:spLocks/>
          </p:cNvSpPr>
          <p:nvPr/>
        </p:nvSpPr>
        <p:spPr>
          <a:xfrm>
            <a:off x="4800600" y="48006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4343400" cy="1143000"/>
          </a:xfrm>
        </p:spPr>
        <p:txBody>
          <a:bodyPr>
            <a:normAutofit fontScale="90000"/>
          </a:bodyPr>
          <a:lstStyle/>
          <a:p>
            <a:r>
              <a:rPr lang="en-US" sz="15300" dirty="0" smtClean="0"/>
              <a:t>dire</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6400800" y="2743200"/>
            <a:ext cx="2057400" cy="1143000"/>
          </a:xfrm>
          <a:prstGeom prst="rect">
            <a:avLst/>
          </a:prstGeom>
        </p:spPr>
        <p:txBody>
          <a:bodyPr vert="horz" lIns="0" tIns="0" rIns="0" bIns="0" rtlCol="0" anchor="ctr">
            <a:normAutofit fontScale="25000" lnSpcReduction="20000"/>
          </a:bodyPr>
          <a:lstStyle/>
          <a:p>
            <a:pPr lvl="0">
              <a:spcBef>
                <a:spcPct val="0"/>
              </a:spcBef>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lang="fr-FR" sz="32000" dirty="0">
                <a:solidFill>
                  <a:srgbClr val="C00000"/>
                </a:solidFill>
              </a:rPr>
              <a:t>COI </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8" name="Title 1"/>
          <p:cNvSpPr txBox="1">
            <a:spLocks/>
          </p:cNvSpPr>
          <p:nvPr/>
        </p:nvSpPr>
        <p:spPr>
          <a:xfrm>
            <a:off x="152400" y="3657600"/>
            <a:ext cx="71628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3800" dirty="0" err="1" smtClean="0">
                <a:latin typeface="+mj-lt"/>
                <a:ea typeface="+mj-ea"/>
                <a:cs typeface="+mj-cs"/>
              </a:rPr>
              <a:t>chercher</a:t>
            </a:r>
            <a:endParaRPr kumimoji="0" lang="fr-FR"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Title 1"/>
          <p:cNvSpPr txBox="1">
            <a:spLocks/>
          </p:cNvSpPr>
          <p:nvPr/>
        </p:nvSpPr>
        <p:spPr>
          <a:xfrm>
            <a:off x="4800600" y="4953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grpSp>
        <p:nvGrpSpPr>
          <p:cNvPr id="7" name="Group 6"/>
          <p:cNvGrpSpPr/>
          <p:nvPr/>
        </p:nvGrpSpPr>
        <p:grpSpPr>
          <a:xfrm>
            <a:off x="3886200" y="990600"/>
            <a:ext cx="1905000" cy="1862048"/>
            <a:chOff x="5029200" y="914400"/>
            <a:chExt cx="1905000" cy="1862048"/>
          </a:xfrm>
        </p:grpSpPr>
        <p:pic>
          <p:nvPicPr>
            <p:cNvPr id="10" name="Picture 2" descr="http://www.tampabay.com/blogs/gradebook/sites/tampabay.com.blogs.gradebook/files/images/typepad-legacy-files/52389.6a00d83451b05569e201156ecae0fd970c-pi.jpg"/>
            <p:cNvPicPr>
              <a:picLocks noChangeAspect="1" noChangeArrowheads="1"/>
            </p:cNvPicPr>
            <p:nvPr/>
          </p:nvPicPr>
          <p:blipFill>
            <a:blip r:embed="rId2" cstate="print"/>
            <a:srcRect/>
            <a:stretch>
              <a:fillRect/>
            </a:stretch>
          </p:blipFill>
          <p:spPr bwMode="auto">
            <a:xfrm>
              <a:off x="5943600" y="1219200"/>
              <a:ext cx="990600" cy="1398494"/>
            </a:xfrm>
            <a:prstGeom prst="rect">
              <a:avLst/>
            </a:prstGeom>
            <a:noFill/>
          </p:spPr>
        </p:pic>
        <p:sp>
          <p:nvSpPr>
            <p:cNvPr id="11" name="TextBox 10"/>
            <p:cNvSpPr txBox="1"/>
            <p:nvPr/>
          </p:nvSpPr>
          <p:spPr>
            <a:xfrm>
              <a:off x="5029200" y="914400"/>
              <a:ext cx="990600" cy="1862048"/>
            </a:xfrm>
            <a:prstGeom prst="rect">
              <a:avLst/>
            </a:prstGeom>
            <a:noFill/>
          </p:spPr>
          <p:txBody>
            <a:bodyPr wrap="square" rtlCol="0">
              <a:spAutoFit/>
            </a:bodyPr>
            <a:lstStyle/>
            <a:p>
              <a:r>
                <a:rPr lang="en-US" sz="11500" dirty="0" smtClean="0">
                  <a:solidFill>
                    <a:srgbClr val="C00000"/>
                  </a:solidFill>
                </a:rPr>
                <a:t>à</a:t>
              </a:r>
              <a:endParaRPr lang="fr-FR" sz="11500" dirty="0">
                <a:solidFill>
                  <a:srgbClr val="C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5410200"/>
          </a:xfrm>
        </p:spPr>
        <p:txBody>
          <a:bodyPr>
            <a:normAutofit fontScale="90000"/>
          </a:bodyPr>
          <a:lstStyle/>
          <a:p>
            <a:r>
              <a:rPr lang="en-US" sz="5300" dirty="0" smtClean="0">
                <a:latin typeface="+mn-lt"/>
              </a:rPr>
              <a:t>Je </a:t>
            </a:r>
            <a:r>
              <a:rPr lang="en-US" sz="5300" dirty="0" err="1" smtClean="0">
                <a:latin typeface="+mn-lt"/>
              </a:rPr>
              <a:t>m’excuse</a:t>
            </a:r>
            <a:r>
              <a:rPr lang="en-US" sz="5300" dirty="0" smtClean="0">
                <a:latin typeface="+mn-lt"/>
              </a:rPr>
              <a:t>,</a:t>
            </a:r>
            <a:br>
              <a:rPr lang="en-US" sz="5300" dirty="0" smtClean="0">
                <a:latin typeface="+mn-lt"/>
              </a:rPr>
            </a:br>
            <a:r>
              <a:rPr lang="en-US" sz="5300" dirty="0" smtClean="0">
                <a:latin typeface="+mn-lt"/>
              </a:rPr>
              <a:t> </a:t>
            </a:r>
            <a:r>
              <a:rPr lang="en-US" sz="5300" dirty="0" err="1" smtClean="0">
                <a:latin typeface="+mn-lt"/>
              </a:rPr>
              <a:t>mais</a:t>
            </a:r>
            <a:r>
              <a:rPr lang="en-US" sz="5300" dirty="0" smtClean="0">
                <a:latin typeface="+mn-lt"/>
              </a:rPr>
              <a:t> je </a:t>
            </a:r>
            <a:r>
              <a:rPr lang="en-US" sz="5300" dirty="0" err="1" smtClean="0">
                <a:latin typeface="+mn-lt"/>
              </a:rPr>
              <a:t>suis</a:t>
            </a:r>
            <a:r>
              <a:rPr lang="en-US" sz="5300" dirty="0" smtClean="0">
                <a:latin typeface="+mn-lt"/>
              </a:rPr>
              <a:t> </a:t>
            </a:r>
            <a:r>
              <a:rPr lang="en-US" sz="5300" dirty="0" err="1" smtClean="0">
                <a:latin typeface="+mn-lt"/>
              </a:rPr>
              <a:t>fatigu</a:t>
            </a:r>
            <a:r>
              <a:rPr lang="en-US" sz="5400" dirty="0" err="1" smtClean="0"/>
              <a:t>é</a:t>
            </a:r>
            <a:r>
              <a:rPr lang="en-US" sz="5300" dirty="0" err="1" smtClean="0">
                <a:latin typeface="+mn-lt"/>
              </a:rPr>
              <a:t>e</a:t>
            </a:r>
            <a:r>
              <a:rPr lang="en-US" sz="5300" dirty="0" smtClean="0">
                <a:latin typeface="+mn-lt"/>
              </a:rPr>
              <a:t>!!</a:t>
            </a:r>
            <a:br>
              <a:rPr lang="en-US" sz="5300" dirty="0" smtClean="0">
                <a:latin typeface="+mn-lt"/>
              </a:rPr>
            </a:br>
            <a:r>
              <a:rPr lang="en-US" sz="5300" dirty="0" err="1" smtClean="0">
                <a:latin typeface="+mn-lt"/>
              </a:rPr>
              <a:t>Cette</a:t>
            </a:r>
            <a:r>
              <a:rPr lang="en-US" sz="5300" dirty="0" smtClean="0">
                <a:latin typeface="+mn-lt"/>
              </a:rPr>
              <a:t> </a:t>
            </a:r>
            <a:r>
              <a:rPr lang="en-US" sz="5300" dirty="0" err="1" smtClean="0">
                <a:latin typeface="+mn-lt"/>
              </a:rPr>
              <a:t>pr</a:t>
            </a:r>
            <a:r>
              <a:rPr lang="en-US" sz="4800" dirty="0" err="1" smtClean="0"/>
              <a:t>ésentation</a:t>
            </a:r>
            <a:r>
              <a:rPr lang="en-US" sz="4800" dirty="0" smtClean="0"/>
              <a:t> </a:t>
            </a:r>
            <a:r>
              <a:rPr lang="en-US" sz="5300" dirty="0" smtClean="0">
                <a:latin typeface="+mn-lt"/>
              </a:rPr>
              <a:t>PowerPoint?</a:t>
            </a:r>
            <a:br>
              <a:rPr lang="en-US" sz="5300" dirty="0" smtClean="0">
                <a:latin typeface="+mn-lt"/>
              </a:rPr>
            </a:br>
            <a:r>
              <a:rPr lang="en-US" sz="5300" dirty="0" smtClean="0">
                <a:latin typeface="+mn-lt"/>
              </a:rPr>
              <a:t>Je </a:t>
            </a:r>
            <a:r>
              <a:rPr lang="en-US" sz="5400" dirty="0" smtClean="0">
                <a:solidFill>
                  <a:srgbClr val="FFFF00"/>
                </a:solidFill>
              </a:rPr>
              <a:t>la </a:t>
            </a:r>
            <a:r>
              <a:rPr lang="en-US" sz="5400" dirty="0" err="1" smtClean="0"/>
              <a:t>termine</a:t>
            </a:r>
            <a:r>
              <a:rPr lang="en-US" sz="5400" dirty="0" smtClean="0"/>
              <a:t>. </a:t>
            </a:r>
            <a:br>
              <a:rPr lang="en-US" sz="5400" dirty="0" smtClean="0"/>
            </a:br>
            <a:r>
              <a:rPr lang="en-US" sz="5400" dirty="0" smtClean="0"/>
              <a:t>Je </a:t>
            </a:r>
            <a:r>
              <a:rPr lang="en-US" sz="4800" dirty="0" smtClean="0">
                <a:solidFill>
                  <a:srgbClr val="FFFF00"/>
                </a:solidFill>
              </a:rPr>
              <a:t>la </a:t>
            </a:r>
            <a:r>
              <a:rPr lang="en-US" sz="4800" dirty="0" err="1" smtClean="0"/>
              <a:t>trouve</a:t>
            </a:r>
            <a:r>
              <a:rPr lang="en-US" sz="4800" dirty="0" smtClean="0"/>
              <a:t> </a:t>
            </a:r>
            <a:r>
              <a:rPr lang="en-US" sz="4800" dirty="0" err="1" smtClean="0"/>
              <a:t>compl</a:t>
            </a:r>
            <a:r>
              <a:rPr lang="en-US" dirty="0" err="1" smtClean="0"/>
              <a:t>è</a:t>
            </a:r>
            <a:r>
              <a:rPr lang="en-US" sz="4800" dirty="0" err="1" smtClean="0"/>
              <a:t>te</a:t>
            </a:r>
            <a:r>
              <a:rPr lang="en-US" sz="4800" dirty="0" smtClean="0"/>
              <a:t>.</a:t>
            </a:r>
            <a:br>
              <a:rPr lang="en-US" sz="4800" dirty="0" smtClean="0"/>
            </a:br>
            <a:r>
              <a:rPr lang="en-US" sz="4800" dirty="0" smtClean="0"/>
              <a:t>Je </a:t>
            </a:r>
            <a:r>
              <a:rPr lang="en-US" sz="4800" dirty="0" err="1" smtClean="0">
                <a:solidFill>
                  <a:srgbClr val="C00000"/>
                </a:solidFill>
              </a:rPr>
              <a:t>vous</a:t>
            </a:r>
            <a:r>
              <a:rPr lang="en-US" sz="4800" dirty="0" smtClean="0">
                <a:solidFill>
                  <a:srgbClr val="C00000"/>
                </a:solidFill>
              </a:rPr>
              <a:t> </a:t>
            </a:r>
            <a:r>
              <a:rPr lang="en-US" sz="4800" dirty="0" smtClean="0"/>
              <a:t> </a:t>
            </a:r>
            <a:r>
              <a:rPr lang="en-US" sz="4800" dirty="0" err="1" smtClean="0"/>
              <a:t>souhaite</a:t>
            </a:r>
            <a:r>
              <a:rPr lang="en-US" sz="4800" dirty="0" smtClean="0"/>
              <a:t/>
            </a:r>
            <a:br>
              <a:rPr lang="en-US" sz="4800" dirty="0" smtClean="0"/>
            </a:br>
            <a:r>
              <a:rPr lang="en-US" sz="4800" dirty="0" err="1" smtClean="0"/>
              <a:t>une</a:t>
            </a:r>
            <a:r>
              <a:rPr lang="en-US" sz="4800" dirty="0" smtClean="0"/>
              <a:t> </a:t>
            </a:r>
            <a:r>
              <a:rPr lang="en-US" sz="4800" dirty="0" err="1" smtClean="0"/>
              <a:t>bonne</a:t>
            </a:r>
            <a:r>
              <a:rPr lang="en-US" sz="4800" dirty="0" smtClean="0"/>
              <a:t> </a:t>
            </a:r>
            <a:r>
              <a:rPr lang="en-US" sz="4800" dirty="0" err="1" smtClean="0"/>
              <a:t>journée</a:t>
            </a:r>
            <a:r>
              <a:rPr lang="en-US" sz="4800" dirty="0" smtClean="0"/>
              <a:t>.</a:t>
            </a:r>
            <a:br>
              <a:rPr lang="en-US" sz="4800" dirty="0" smtClean="0"/>
            </a:br>
            <a:r>
              <a:rPr lang="en-US" sz="4900" i="1" dirty="0" smtClean="0"/>
              <a:t>Si </a:t>
            </a:r>
            <a:r>
              <a:rPr lang="en-US" sz="4900" i="1" dirty="0" err="1" smtClean="0"/>
              <a:t>vous</a:t>
            </a:r>
            <a:r>
              <a:rPr lang="en-US" sz="4900" i="1" dirty="0" smtClean="0"/>
              <a:t> </a:t>
            </a:r>
            <a:r>
              <a:rPr lang="en-US" sz="4900" i="1" dirty="0" err="1" smtClean="0"/>
              <a:t>avez</a:t>
            </a:r>
            <a:r>
              <a:rPr lang="en-US" sz="4900" i="1" dirty="0" smtClean="0"/>
              <a:t> des questions, </a:t>
            </a:r>
            <a:br>
              <a:rPr lang="en-US" sz="4900" i="1" dirty="0" smtClean="0"/>
            </a:br>
            <a:r>
              <a:rPr lang="en-US" sz="4900" i="1" dirty="0" err="1" smtClean="0"/>
              <a:t>Venez</a:t>
            </a:r>
            <a:r>
              <a:rPr lang="en-US" sz="4900" i="1" dirty="0" smtClean="0"/>
              <a:t> </a:t>
            </a:r>
            <a:r>
              <a:rPr lang="en-US" sz="4900" i="1" dirty="0" smtClean="0">
                <a:solidFill>
                  <a:srgbClr val="FFFF00"/>
                </a:solidFill>
              </a:rPr>
              <a:t>me </a:t>
            </a:r>
            <a:r>
              <a:rPr lang="en-US" sz="4900" i="1" dirty="0" smtClean="0"/>
              <a:t> </a:t>
            </a:r>
            <a:r>
              <a:rPr lang="en-US" sz="4900" i="1" dirty="0" err="1" smtClean="0"/>
              <a:t>voir</a:t>
            </a:r>
            <a:r>
              <a:rPr lang="en-US" sz="4900" i="1" dirty="0" smtClean="0"/>
              <a:t> et </a:t>
            </a:r>
            <a:r>
              <a:rPr lang="en-US" sz="4900" i="1" dirty="0" err="1" smtClean="0"/>
              <a:t>posez</a:t>
            </a:r>
            <a:r>
              <a:rPr lang="en-US" sz="4900" i="1" dirty="0" smtClean="0"/>
              <a:t> –</a:t>
            </a:r>
            <a:r>
              <a:rPr lang="en-US" sz="4900" i="1" dirty="0" smtClean="0">
                <a:solidFill>
                  <a:srgbClr val="FFFF00"/>
                </a:solidFill>
              </a:rPr>
              <a:t>les! </a:t>
            </a:r>
            <a:r>
              <a:rPr lang="en-US" sz="4000" dirty="0" smtClean="0"/>
              <a:t/>
            </a:r>
            <a:br>
              <a:rPr lang="en-US" sz="4000" dirty="0" smtClean="0"/>
            </a:br>
            <a:r>
              <a:rPr lang="en-US" sz="5300" dirty="0" smtClean="0">
                <a:latin typeface="+mn-lt"/>
              </a:rPr>
              <a:t/>
            </a:r>
            <a:br>
              <a:rPr lang="en-US" sz="5300" dirty="0" smtClean="0">
                <a:latin typeface="+mn-lt"/>
              </a:rPr>
            </a:br>
            <a:r>
              <a:rPr lang="fr-FR" dirty="0" smtClean="0"/>
              <a:t>		</a:t>
            </a:r>
            <a:endParaRPr lang="fr-FR" dirty="0"/>
          </a:p>
        </p:txBody>
      </p:sp>
      <p:sp>
        <p:nvSpPr>
          <p:cNvPr id="6" name="TextBox 5"/>
          <p:cNvSpPr txBox="1"/>
          <p:nvPr/>
        </p:nvSpPr>
        <p:spPr>
          <a:xfrm>
            <a:off x="914400" y="4191000"/>
            <a:ext cx="7391400" cy="707886"/>
          </a:xfrm>
          <a:prstGeom prst="rect">
            <a:avLst/>
          </a:prstGeom>
          <a:noFill/>
        </p:spPr>
        <p:txBody>
          <a:bodyPr wrap="square" rtlCol="0">
            <a:spAutoFit/>
          </a:bodyPr>
          <a:lstStyle/>
          <a:p>
            <a:pPr algn="ctr"/>
            <a:endParaRPr lang="en-US" sz="4000" dirty="0"/>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8153400" y="6172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childTnLst>
                                </p:cTn>
                              </p:par>
                              <p:par>
                                <p:cTn id="7" presetID="1" presetClass="mediacall" presetSubtype="0" fill="hold" nodeType="withEffect">
                                  <p:stCondLst>
                                    <p:cond delay="0"/>
                                  </p:stCondLst>
                                  <p:childTnLst>
                                    <p:cmd type="call" cmd="playFrom(0.0)">
                                      <p:cBhvr>
                                        <p:cTn id="8"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2438400" cy="1600200"/>
          </a:xfrm>
        </p:spPr>
        <p:txBody>
          <a:bodyPr/>
          <a:lstStyle/>
          <a:p>
            <a:pPr algn="l"/>
            <a:r>
              <a:rPr lang="fr-FR" b="1" dirty="0" smtClean="0"/>
              <a:t>OUBLIER</a:t>
            </a:r>
            <a:r>
              <a:rPr lang="fr-FR" dirty="0" smtClean="0"/>
              <a:t>  </a:t>
            </a:r>
            <a:endParaRPr lang="fr-FR" dirty="0"/>
          </a:p>
        </p:txBody>
      </p:sp>
      <p:sp>
        <p:nvSpPr>
          <p:cNvPr id="6" name="TextBox 5"/>
          <p:cNvSpPr txBox="1"/>
          <p:nvPr/>
        </p:nvSpPr>
        <p:spPr>
          <a:xfrm>
            <a:off x="4114800" y="685800"/>
            <a:ext cx="2209800" cy="369332"/>
          </a:xfrm>
          <a:prstGeom prst="rect">
            <a:avLst/>
          </a:prstGeom>
          <a:noFill/>
        </p:spPr>
        <p:txBody>
          <a:bodyPr wrap="square" rtlCol="0">
            <a:spAutoFit/>
          </a:bodyPr>
          <a:lstStyle/>
          <a:p>
            <a:endParaRPr lang="fr-FR" dirty="0"/>
          </a:p>
        </p:txBody>
      </p:sp>
      <p:sp>
        <p:nvSpPr>
          <p:cNvPr id="8" name="Title 1"/>
          <p:cNvSpPr txBox="1">
            <a:spLocks/>
          </p:cNvSpPr>
          <p:nvPr/>
        </p:nvSpPr>
        <p:spPr>
          <a:xfrm>
            <a:off x="5181600" y="533400"/>
            <a:ext cx="2133600" cy="13716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5400" b="1" dirty="0" smtClean="0">
                <a:solidFill>
                  <a:srgbClr val="FFFF00"/>
                </a:solidFill>
                <a:latin typeface="+mj-lt"/>
                <a:ea typeface="+mj-ea"/>
                <a:cs typeface="+mj-cs"/>
              </a:rPr>
              <a:t>COD !</a:t>
            </a:r>
            <a:endParaRPr kumimoji="0" lang="fr-FR" sz="5400" b="0" i="0" u="none" strike="noStrike" kern="1200" cap="none" spc="0" normalizeH="0" baseline="0" noProof="0" dirty="0" smtClean="0">
              <a:ln>
                <a:noFill/>
              </a:ln>
              <a:solidFill>
                <a:srgbClr val="FFFF00"/>
              </a:solidFill>
              <a:effectLst/>
              <a:uLnTx/>
              <a:uFillTx/>
              <a:latin typeface="+mj-lt"/>
              <a:ea typeface="+mj-ea"/>
              <a:cs typeface="+mj-cs"/>
            </a:endParaRPr>
          </a:p>
        </p:txBody>
      </p:sp>
      <p:sp>
        <p:nvSpPr>
          <p:cNvPr id="9" name="TextBox 8"/>
          <p:cNvSpPr txBox="1"/>
          <p:nvPr/>
        </p:nvSpPr>
        <p:spPr>
          <a:xfrm>
            <a:off x="457200" y="2133600"/>
            <a:ext cx="1219200" cy="461665"/>
          </a:xfrm>
          <a:prstGeom prst="rect">
            <a:avLst/>
          </a:prstGeom>
          <a:noFill/>
        </p:spPr>
        <p:txBody>
          <a:bodyPr wrap="square" rtlCol="0">
            <a:spAutoFit/>
          </a:bodyPr>
          <a:lstStyle/>
          <a:p>
            <a:r>
              <a:rPr lang="fr-FR" sz="2400" dirty="0" smtClean="0"/>
              <a:t>Odile</a:t>
            </a:r>
            <a:endParaRPr lang="en-US" sz="2400" dirty="0"/>
          </a:p>
        </p:txBody>
      </p:sp>
      <p:sp>
        <p:nvSpPr>
          <p:cNvPr id="10" name="TextBox 9"/>
          <p:cNvSpPr txBox="1"/>
          <p:nvPr/>
        </p:nvSpPr>
        <p:spPr>
          <a:xfrm>
            <a:off x="3124200" y="2133600"/>
            <a:ext cx="2438400" cy="461665"/>
          </a:xfrm>
          <a:prstGeom prst="rect">
            <a:avLst/>
          </a:prstGeom>
          <a:noFill/>
        </p:spPr>
        <p:txBody>
          <a:bodyPr wrap="square" rtlCol="0">
            <a:spAutoFit/>
          </a:bodyPr>
          <a:lstStyle/>
          <a:p>
            <a:r>
              <a:rPr lang="fr-FR" sz="2400" b="1" dirty="0" smtClean="0">
                <a:solidFill>
                  <a:srgbClr val="7030A0"/>
                </a:solidFill>
              </a:rPr>
              <a:t>ses crayons.</a:t>
            </a:r>
            <a:endParaRPr lang="fr-FR" sz="2400" b="1" dirty="0">
              <a:solidFill>
                <a:srgbClr val="7030A0"/>
              </a:solidFill>
            </a:endParaRPr>
          </a:p>
        </p:txBody>
      </p:sp>
      <p:sp>
        <p:nvSpPr>
          <p:cNvPr id="12" name="TextBox 11"/>
          <p:cNvSpPr txBox="1"/>
          <p:nvPr/>
        </p:nvSpPr>
        <p:spPr>
          <a:xfrm>
            <a:off x="1828800" y="2133600"/>
            <a:ext cx="1066800" cy="461665"/>
          </a:xfrm>
          <a:prstGeom prst="rect">
            <a:avLst/>
          </a:prstGeom>
          <a:noFill/>
        </p:spPr>
        <p:txBody>
          <a:bodyPr wrap="square" rtlCol="0">
            <a:spAutoFit/>
          </a:bodyPr>
          <a:lstStyle/>
          <a:p>
            <a:r>
              <a:rPr lang="fr-FR" sz="2400" dirty="0" smtClean="0"/>
              <a:t>oublie</a:t>
            </a:r>
            <a:endParaRPr lang="fr-FR" sz="2400" dirty="0"/>
          </a:p>
        </p:txBody>
      </p:sp>
      <p:sp>
        <p:nvSpPr>
          <p:cNvPr id="13" name="TextBox 12"/>
          <p:cNvSpPr txBox="1"/>
          <p:nvPr/>
        </p:nvSpPr>
        <p:spPr>
          <a:xfrm>
            <a:off x="7696200" y="2590800"/>
            <a:ext cx="914400" cy="461665"/>
          </a:xfrm>
          <a:prstGeom prst="rect">
            <a:avLst/>
          </a:prstGeom>
          <a:noFill/>
        </p:spPr>
        <p:txBody>
          <a:bodyPr wrap="square" rtlCol="0">
            <a:spAutoFit/>
          </a:bodyPr>
          <a:lstStyle/>
          <a:p>
            <a:pPr algn="ctr"/>
            <a:r>
              <a:rPr lang="fr-FR" sz="2400" b="1" dirty="0" smtClean="0">
                <a:solidFill>
                  <a:srgbClr val="7030A0"/>
                </a:solidFill>
              </a:rPr>
              <a:t>les</a:t>
            </a:r>
            <a:endParaRPr lang="fr-FR" sz="2400" b="1" dirty="0">
              <a:solidFill>
                <a:srgbClr val="7030A0"/>
              </a:solidFill>
            </a:endParaRPr>
          </a:p>
        </p:txBody>
      </p:sp>
      <p:sp>
        <p:nvSpPr>
          <p:cNvPr id="14" name="TextBox 13"/>
          <p:cNvSpPr txBox="1"/>
          <p:nvPr/>
        </p:nvSpPr>
        <p:spPr>
          <a:xfrm>
            <a:off x="1447800" y="2895600"/>
            <a:ext cx="685800" cy="461665"/>
          </a:xfrm>
          <a:prstGeom prst="rect">
            <a:avLst/>
          </a:prstGeom>
          <a:noFill/>
        </p:spPr>
        <p:txBody>
          <a:bodyPr wrap="square" rtlCol="0">
            <a:spAutoFit/>
          </a:bodyPr>
          <a:lstStyle/>
          <a:p>
            <a:r>
              <a:rPr lang="fr-FR" sz="2400" b="1" dirty="0" smtClean="0">
                <a:solidFill>
                  <a:srgbClr val="7030A0"/>
                </a:solidFill>
              </a:rPr>
              <a:t>les</a:t>
            </a:r>
            <a:endParaRPr lang="fr-FR" sz="2400" dirty="0"/>
          </a:p>
        </p:txBody>
      </p:sp>
      <p:sp>
        <p:nvSpPr>
          <p:cNvPr id="16" name="TextBox 15"/>
          <p:cNvSpPr txBox="1"/>
          <p:nvPr/>
        </p:nvSpPr>
        <p:spPr>
          <a:xfrm>
            <a:off x="4419600" y="3657600"/>
            <a:ext cx="1066800" cy="461665"/>
          </a:xfrm>
          <a:prstGeom prst="rect">
            <a:avLst/>
          </a:prstGeom>
          <a:noFill/>
        </p:spPr>
        <p:txBody>
          <a:bodyPr wrap="square" rtlCol="0">
            <a:spAutoFit/>
          </a:bodyPr>
          <a:lstStyle/>
          <a:p>
            <a:r>
              <a:rPr lang="fr-FR" sz="2400" b="1" dirty="0" smtClean="0">
                <a:solidFill>
                  <a:srgbClr val="C00000"/>
                </a:solidFill>
              </a:rPr>
              <a:t>OUI!</a:t>
            </a:r>
            <a:r>
              <a:rPr lang="fr-FR" sz="2400" dirty="0" smtClean="0"/>
              <a:t> </a:t>
            </a:r>
            <a:endParaRPr lang="fr-FR" sz="2400" dirty="0"/>
          </a:p>
        </p:txBody>
      </p:sp>
      <p:sp>
        <p:nvSpPr>
          <p:cNvPr id="15" name="TextBox 14"/>
          <p:cNvSpPr txBox="1"/>
          <p:nvPr/>
        </p:nvSpPr>
        <p:spPr>
          <a:xfrm>
            <a:off x="2819400" y="3657600"/>
            <a:ext cx="1600200" cy="461665"/>
          </a:xfrm>
          <a:prstGeom prst="rect">
            <a:avLst/>
          </a:prstGeom>
          <a:noFill/>
        </p:spPr>
        <p:txBody>
          <a:bodyPr wrap="square" rtlCol="0">
            <a:spAutoFit/>
          </a:bodyPr>
          <a:lstStyle/>
          <a:p>
            <a:r>
              <a:rPr lang="fr-FR" sz="2400" dirty="0" smtClean="0"/>
              <a:t>oublié</a:t>
            </a:r>
            <a:r>
              <a:rPr lang="fr-FR" sz="2400" b="1" u="sng" dirty="0" smtClean="0">
                <a:solidFill>
                  <a:srgbClr val="C00000"/>
                </a:solidFill>
              </a:rPr>
              <a:t>s</a:t>
            </a:r>
            <a:r>
              <a:rPr lang="fr-FR" sz="2400" dirty="0" smtClean="0"/>
              <a:t>?</a:t>
            </a:r>
            <a:endParaRPr lang="fr-FR" sz="2400" dirty="0"/>
          </a:p>
        </p:txBody>
      </p:sp>
      <p:cxnSp>
        <p:nvCxnSpPr>
          <p:cNvPr id="25" name="Straight Arrow Connector 24"/>
          <p:cNvCxnSpPr/>
          <p:nvPr/>
        </p:nvCxnSpPr>
        <p:spPr>
          <a:xfrm flipV="1">
            <a:off x="3733800" y="3276600"/>
            <a:ext cx="76200" cy="38100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31"/>
          <p:cNvGrpSpPr/>
          <p:nvPr/>
        </p:nvGrpSpPr>
        <p:grpSpPr>
          <a:xfrm>
            <a:off x="533400" y="4800600"/>
            <a:ext cx="3810000" cy="461665"/>
            <a:chOff x="533400" y="4800600"/>
            <a:chExt cx="3810000" cy="461665"/>
          </a:xfrm>
        </p:grpSpPr>
        <p:sp>
          <p:nvSpPr>
            <p:cNvPr id="27" name="TextBox 26"/>
            <p:cNvSpPr txBox="1"/>
            <p:nvPr/>
          </p:nvSpPr>
          <p:spPr>
            <a:xfrm>
              <a:off x="533400" y="4800600"/>
              <a:ext cx="990600" cy="461665"/>
            </a:xfrm>
            <a:prstGeom prst="rect">
              <a:avLst/>
            </a:prstGeom>
            <a:noFill/>
          </p:spPr>
          <p:txBody>
            <a:bodyPr wrap="square" rtlCol="0">
              <a:spAutoFit/>
            </a:bodyPr>
            <a:lstStyle/>
            <a:p>
              <a:r>
                <a:rPr lang="fr-FR" sz="2400" dirty="0" smtClean="0"/>
                <a:t>Odile</a:t>
              </a:r>
              <a:endParaRPr lang="en-US" sz="2400" dirty="0"/>
            </a:p>
          </p:txBody>
        </p:sp>
        <p:sp>
          <p:nvSpPr>
            <p:cNvPr id="28" name="TextBox 27"/>
            <p:cNvSpPr txBox="1"/>
            <p:nvPr/>
          </p:nvSpPr>
          <p:spPr>
            <a:xfrm>
              <a:off x="2971800" y="4800600"/>
              <a:ext cx="1371600" cy="461665"/>
            </a:xfrm>
            <a:prstGeom prst="rect">
              <a:avLst/>
            </a:prstGeom>
            <a:noFill/>
          </p:spPr>
          <p:txBody>
            <a:bodyPr wrap="square" rtlCol="0">
              <a:spAutoFit/>
            </a:bodyPr>
            <a:lstStyle/>
            <a:p>
              <a:r>
                <a:rPr lang="fr-FR" sz="2400" dirty="0" smtClean="0"/>
                <a:t>oubli</a:t>
              </a:r>
              <a:r>
                <a:rPr lang="fr-FR" sz="2400" b="1" u="sng" dirty="0"/>
                <a:t>e</a:t>
              </a:r>
              <a:r>
                <a:rPr lang="fr-FR" sz="2400" b="1" u="sng" dirty="0" smtClean="0"/>
                <a:t>r</a:t>
              </a:r>
              <a:endParaRPr lang="fr-FR" sz="2400" b="1" u="sng" dirty="0"/>
            </a:p>
          </p:txBody>
        </p:sp>
        <p:sp>
          <p:nvSpPr>
            <p:cNvPr id="29" name="TextBox 28"/>
            <p:cNvSpPr txBox="1"/>
            <p:nvPr/>
          </p:nvSpPr>
          <p:spPr>
            <a:xfrm>
              <a:off x="1828800" y="4800600"/>
              <a:ext cx="609600" cy="461665"/>
            </a:xfrm>
            <a:prstGeom prst="rect">
              <a:avLst/>
            </a:prstGeom>
            <a:noFill/>
          </p:spPr>
          <p:txBody>
            <a:bodyPr wrap="square" rtlCol="0">
              <a:spAutoFit/>
            </a:bodyPr>
            <a:lstStyle/>
            <a:p>
              <a:r>
                <a:rPr lang="fr-FR" sz="2400" dirty="0" smtClean="0"/>
                <a:t>va</a:t>
              </a:r>
              <a:endParaRPr lang="en-US" sz="2400" dirty="0"/>
            </a:p>
          </p:txBody>
        </p:sp>
      </p:grpSp>
      <p:sp>
        <p:nvSpPr>
          <p:cNvPr id="31" name="TextBox 30"/>
          <p:cNvSpPr txBox="1"/>
          <p:nvPr/>
        </p:nvSpPr>
        <p:spPr>
          <a:xfrm>
            <a:off x="2362200" y="4800600"/>
            <a:ext cx="685800" cy="461665"/>
          </a:xfrm>
          <a:prstGeom prst="rect">
            <a:avLst/>
          </a:prstGeom>
          <a:noFill/>
        </p:spPr>
        <p:txBody>
          <a:bodyPr wrap="square" rtlCol="0">
            <a:spAutoFit/>
          </a:bodyPr>
          <a:lstStyle/>
          <a:p>
            <a:r>
              <a:rPr lang="fr-FR" sz="2400" b="1" dirty="0" smtClean="0">
                <a:solidFill>
                  <a:srgbClr val="7030A0"/>
                </a:solidFill>
              </a:rPr>
              <a:t>les</a:t>
            </a:r>
            <a:endParaRPr lang="fr-FR" sz="2400" dirty="0"/>
          </a:p>
        </p:txBody>
      </p:sp>
      <p:grpSp>
        <p:nvGrpSpPr>
          <p:cNvPr id="5" name="Group 32"/>
          <p:cNvGrpSpPr/>
          <p:nvPr/>
        </p:nvGrpSpPr>
        <p:grpSpPr>
          <a:xfrm>
            <a:off x="457200" y="2895600"/>
            <a:ext cx="3810000" cy="461665"/>
            <a:chOff x="533400" y="4800600"/>
            <a:chExt cx="3810000" cy="461665"/>
          </a:xfrm>
        </p:grpSpPr>
        <p:sp>
          <p:nvSpPr>
            <p:cNvPr id="34" name="TextBox 33"/>
            <p:cNvSpPr txBox="1"/>
            <p:nvPr/>
          </p:nvSpPr>
          <p:spPr>
            <a:xfrm>
              <a:off x="533400" y="4800600"/>
              <a:ext cx="1219200" cy="461665"/>
            </a:xfrm>
            <a:prstGeom prst="rect">
              <a:avLst/>
            </a:prstGeom>
            <a:noFill/>
          </p:spPr>
          <p:txBody>
            <a:bodyPr wrap="square" rtlCol="0">
              <a:spAutoFit/>
            </a:bodyPr>
            <a:lstStyle/>
            <a:p>
              <a:r>
                <a:rPr lang="fr-FR" sz="2400" dirty="0" smtClean="0"/>
                <a:t>Odile</a:t>
              </a:r>
              <a:endParaRPr lang="en-US" sz="2400" dirty="0"/>
            </a:p>
          </p:txBody>
        </p:sp>
        <p:sp>
          <p:nvSpPr>
            <p:cNvPr id="35" name="TextBox 34"/>
            <p:cNvSpPr txBox="1"/>
            <p:nvPr/>
          </p:nvSpPr>
          <p:spPr>
            <a:xfrm>
              <a:off x="2971800" y="4800600"/>
              <a:ext cx="1371600" cy="461665"/>
            </a:xfrm>
            <a:prstGeom prst="rect">
              <a:avLst/>
            </a:prstGeom>
            <a:noFill/>
          </p:spPr>
          <p:txBody>
            <a:bodyPr wrap="square" rtlCol="0">
              <a:spAutoFit/>
            </a:bodyPr>
            <a:lstStyle/>
            <a:p>
              <a:r>
                <a:rPr lang="fr-FR" sz="2400" dirty="0" smtClean="0"/>
                <a:t>oublié</a:t>
              </a:r>
              <a:endParaRPr lang="fr-FR" sz="2400" dirty="0"/>
            </a:p>
          </p:txBody>
        </p:sp>
        <p:sp>
          <p:nvSpPr>
            <p:cNvPr id="36" name="TextBox 35"/>
            <p:cNvSpPr txBox="1"/>
            <p:nvPr/>
          </p:nvSpPr>
          <p:spPr>
            <a:xfrm>
              <a:off x="2057400" y="4800600"/>
              <a:ext cx="381000" cy="461665"/>
            </a:xfrm>
            <a:prstGeom prst="rect">
              <a:avLst/>
            </a:prstGeom>
            <a:noFill/>
          </p:spPr>
          <p:txBody>
            <a:bodyPr wrap="square" rtlCol="0">
              <a:spAutoFit/>
            </a:bodyPr>
            <a:lstStyle/>
            <a:p>
              <a:r>
                <a:rPr lang="fr-FR" sz="2400" dirty="0" smtClean="0"/>
                <a:t>a</a:t>
              </a:r>
              <a:endParaRPr lang="en-US" sz="2400" dirty="0"/>
            </a:p>
          </p:txBody>
        </p:sp>
      </p:grpSp>
      <p:sp>
        <p:nvSpPr>
          <p:cNvPr id="38" name="TextBox 37"/>
          <p:cNvSpPr txBox="1"/>
          <p:nvPr/>
        </p:nvSpPr>
        <p:spPr>
          <a:xfrm>
            <a:off x="381000" y="5715000"/>
            <a:ext cx="7391400" cy="523220"/>
          </a:xfrm>
          <a:prstGeom prst="rect">
            <a:avLst/>
          </a:prstGeom>
          <a:noFill/>
        </p:spPr>
        <p:txBody>
          <a:bodyPr wrap="square" rtlCol="0">
            <a:spAutoFit/>
          </a:bodyPr>
          <a:lstStyle/>
          <a:p>
            <a:r>
              <a:rPr lang="fr-FR" sz="2800" dirty="0" smtClean="0"/>
              <a:t>Heureusement, Odile </a:t>
            </a:r>
            <a:r>
              <a:rPr lang="fr-FR" sz="2800" u="sng" dirty="0" smtClean="0"/>
              <a:t>ne</a:t>
            </a:r>
            <a:r>
              <a:rPr lang="fr-FR" sz="2800" dirty="0" smtClean="0"/>
              <a:t> </a:t>
            </a:r>
            <a:r>
              <a:rPr lang="fr-FR" sz="2800" b="1" dirty="0" smtClean="0">
                <a:solidFill>
                  <a:srgbClr val="7030A0"/>
                </a:solidFill>
              </a:rPr>
              <a:t>les</a:t>
            </a:r>
            <a:r>
              <a:rPr lang="fr-FR" sz="2800" dirty="0" smtClean="0"/>
              <a:t> a </a:t>
            </a:r>
            <a:r>
              <a:rPr lang="fr-FR" sz="2800" u="sng" dirty="0" smtClean="0"/>
              <a:t>pas</a:t>
            </a:r>
            <a:r>
              <a:rPr lang="fr-FR" sz="2800" dirty="0" smtClean="0"/>
              <a:t> oublié</a:t>
            </a:r>
            <a:r>
              <a:rPr lang="fr-FR" sz="2800" b="1" u="sng" dirty="0" smtClean="0">
                <a:solidFill>
                  <a:srgbClr val="C00000"/>
                </a:solidFill>
              </a:rPr>
              <a:t>s</a:t>
            </a:r>
            <a:r>
              <a:rPr lang="fr-FR" sz="2800" dirty="0" smtClean="0"/>
              <a:t>. </a:t>
            </a:r>
            <a:endParaRPr lang="fr-FR" sz="2800" dirty="0"/>
          </a:p>
        </p:txBody>
      </p:sp>
      <p:sp>
        <p:nvSpPr>
          <p:cNvPr id="32" name="TextBox 31"/>
          <p:cNvSpPr txBox="1"/>
          <p:nvPr/>
        </p:nvSpPr>
        <p:spPr>
          <a:xfrm>
            <a:off x="3657600" y="2891135"/>
            <a:ext cx="533400" cy="461665"/>
          </a:xfrm>
          <a:prstGeom prst="rect">
            <a:avLst/>
          </a:prstGeom>
          <a:noFill/>
        </p:spPr>
        <p:txBody>
          <a:bodyPr wrap="square" rtlCol="0">
            <a:spAutoFit/>
          </a:bodyPr>
          <a:lstStyle/>
          <a:p>
            <a:r>
              <a:rPr lang="fr-FR" sz="2400" b="1" u="sng" dirty="0" smtClean="0">
                <a:solidFill>
                  <a:srgbClr val="C00000"/>
                </a:solidFill>
              </a:rPr>
              <a:t>s</a:t>
            </a:r>
            <a:r>
              <a:rPr lang="fr-FR" sz="2400" b="1" dirty="0" smtClean="0">
                <a:solidFill>
                  <a:srgbClr val="C00000"/>
                </a:solidFill>
              </a:rPr>
              <a:t>.</a:t>
            </a:r>
            <a:endParaRPr lang="fr-FR" sz="2400" dirty="0"/>
          </a:p>
        </p:txBody>
      </p:sp>
      <p:cxnSp>
        <p:nvCxnSpPr>
          <p:cNvPr id="39" name="Straight Arrow Connector 38"/>
          <p:cNvCxnSpPr/>
          <p:nvPr/>
        </p:nvCxnSpPr>
        <p:spPr>
          <a:xfrm>
            <a:off x="3581400" y="2514600"/>
            <a:ext cx="228600" cy="45720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29200" y="2133600"/>
            <a:ext cx="3048000" cy="400110"/>
          </a:xfrm>
          <a:prstGeom prst="rect">
            <a:avLst/>
          </a:prstGeom>
          <a:noFill/>
        </p:spPr>
        <p:txBody>
          <a:bodyPr wrap="square" rtlCol="0">
            <a:spAutoFit/>
          </a:bodyPr>
          <a:lstStyle/>
          <a:p>
            <a:r>
              <a:rPr lang="fr-FR" sz="2000" dirty="0" smtClean="0"/>
              <a:t>Odile </a:t>
            </a:r>
            <a:r>
              <a:rPr lang="fr-FR" sz="2000" dirty="0" err="1" smtClean="0"/>
              <a:t>forgets</a:t>
            </a:r>
            <a:r>
              <a:rPr lang="fr-FR" sz="2000" dirty="0" smtClean="0"/>
              <a:t> </a:t>
            </a:r>
            <a:r>
              <a:rPr lang="fr-FR" sz="2000" b="1" dirty="0" err="1" smtClean="0">
                <a:solidFill>
                  <a:srgbClr val="7030A0"/>
                </a:solidFill>
              </a:rPr>
              <a:t>her</a:t>
            </a:r>
            <a:r>
              <a:rPr lang="fr-FR" sz="2000" dirty="0" smtClean="0"/>
              <a:t>  </a:t>
            </a:r>
            <a:r>
              <a:rPr lang="fr-FR" sz="2000" b="1" dirty="0" err="1" smtClean="0">
                <a:solidFill>
                  <a:srgbClr val="7030A0"/>
                </a:solidFill>
              </a:rPr>
              <a:t>pencils</a:t>
            </a:r>
            <a:r>
              <a:rPr lang="fr-FR" sz="2000" dirty="0" smtClean="0"/>
              <a:t>.</a:t>
            </a:r>
            <a:endParaRPr lang="en-US" sz="2000" dirty="0"/>
          </a:p>
        </p:txBody>
      </p:sp>
      <p:sp>
        <p:nvSpPr>
          <p:cNvPr id="43" name="TextBox 42"/>
          <p:cNvSpPr txBox="1"/>
          <p:nvPr/>
        </p:nvSpPr>
        <p:spPr>
          <a:xfrm>
            <a:off x="5029200" y="2590800"/>
            <a:ext cx="2667000" cy="400110"/>
          </a:xfrm>
          <a:prstGeom prst="rect">
            <a:avLst/>
          </a:prstGeom>
          <a:noFill/>
        </p:spPr>
        <p:txBody>
          <a:bodyPr wrap="square" rtlCol="0">
            <a:spAutoFit/>
          </a:bodyPr>
          <a:lstStyle/>
          <a:p>
            <a:r>
              <a:rPr lang="fr-FR" sz="2000" dirty="0" smtClean="0"/>
              <a:t>Odile </a:t>
            </a:r>
            <a:r>
              <a:rPr lang="fr-FR" sz="2000" u="sng" dirty="0" err="1" smtClean="0"/>
              <a:t>forgets</a:t>
            </a:r>
            <a:r>
              <a:rPr lang="fr-FR" sz="2000" dirty="0" smtClean="0"/>
              <a:t> </a:t>
            </a:r>
            <a:r>
              <a:rPr lang="fr-FR" sz="2000" b="1" dirty="0" err="1" smtClean="0">
                <a:solidFill>
                  <a:srgbClr val="7030A0"/>
                </a:solidFill>
              </a:rPr>
              <a:t>them</a:t>
            </a:r>
            <a:r>
              <a:rPr lang="fr-FR" sz="2000" dirty="0" smtClean="0"/>
              <a:t>.</a:t>
            </a:r>
            <a:endParaRPr lang="en-US" sz="2000" dirty="0"/>
          </a:p>
        </p:txBody>
      </p:sp>
      <p:sp>
        <p:nvSpPr>
          <p:cNvPr id="44" name="TextBox 43"/>
          <p:cNvSpPr txBox="1"/>
          <p:nvPr/>
        </p:nvSpPr>
        <p:spPr>
          <a:xfrm>
            <a:off x="5029200" y="2971800"/>
            <a:ext cx="2667000" cy="400110"/>
          </a:xfrm>
          <a:prstGeom prst="rect">
            <a:avLst/>
          </a:prstGeom>
          <a:noFill/>
        </p:spPr>
        <p:txBody>
          <a:bodyPr wrap="square" rtlCol="0">
            <a:spAutoFit/>
          </a:bodyPr>
          <a:lstStyle/>
          <a:p>
            <a:r>
              <a:rPr lang="fr-FR" sz="2000" dirty="0" smtClean="0"/>
              <a:t>Odile </a:t>
            </a:r>
            <a:r>
              <a:rPr lang="fr-FR" sz="2000" u="sng" dirty="0" err="1" smtClean="0"/>
              <a:t>forgot</a:t>
            </a:r>
            <a:r>
              <a:rPr lang="fr-FR" sz="2000" dirty="0" smtClean="0"/>
              <a:t> </a:t>
            </a:r>
            <a:r>
              <a:rPr lang="fr-FR" sz="2000" b="1" dirty="0" err="1" smtClean="0">
                <a:solidFill>
                  <a:srgbClr val="7030A0"/>
                </a:solidFill>
              </a:rPr>
              <a:t>them</a:t>
            </a:r>
            <a:r>
              <a:rPr lang="fr-FR" sz="2000" dirty="0" smtClean="0"/>
              <a:t>.</a:t>
            </a:r>
            <a:endParaRPr lang="en-US" sz="2000" dirty="0"/>
          </a:p>
        </p:txBody>
      </p:sp>
      <p:sp>
        <p:nvSpPr>
          <p:cNvPr id="46" name="TextBox 45"/>
          <p:cNvSpPr txBox="1"/>
          <p:nvPr/>
        </p:nvSpPr>
        <p:spPr>
          <a:xfrm>
            <a:off x="5105400" y="4800600"/>
            <a:ext cx="3276600" cy="400110"/>
          </a:xfrm>
          <a:prstGeom prst="rect">
            <a:avLst/>
          </a:prstGeom>
          <a:noFill/>
        </p:spPr>
        <p:txBody>
          <a:bodyPr wrap="square" rtlCol="0">
            <a:spAutoFit/>
          </a:bodyPr>
          <a:lstStyle/>
          <a:p>
            <a:r>
              <a:rPr lang="fr-FR" sz="2000" dirty="0" smtClean="0"/>
              <a:t>Odile </a:t>
            </a:r>
            <a:r>
              <a:rPr lang="fr-FR" sz="2000" u="sng" dirty="0" err="1" smtClean="0"/>
              <a:t>is</a:t>
            </a:r>
            <a:r>
              <a:rPr lang="fr-FR" sz="2000" u="sng" dirty="0" smtClean="0"/>
              <a:t> </a:t>
            </a:r>
            <a:r>
              <a:rPr lang="fr-FR" sz="2000" u="sng" dirty="0" err="1" smtClean="0"/>
              <a:t>going</a:t>
            </a:r>
            <a:r>
              <a:rPr lang="fr-FR" sz="2000" u="sng" dirty="0" smtClean="0"/>
              <a:t> to </a:t>
            </a:r>
            <a:r>
              <a:rPr lang="fr-FR" sz="2000" u="sng" dirty="0" err="1" smtClean="0"/>
              <a:t>forget</a:t>
            </a:r>
            <a:r>
              <a:rPr lang="fr-FR" sz="2000" u="sng" dirty="0" smtClean="0"/>
              <a:t> </a:t>
            </a:r>
            <a:r>
              <a:rPr lang="fr-FR" sz="2000" b="1" dirty="0" err="1" smtClean="0">
                <a:solidFill>
                  <a:srgbClr val="7030A0"/>
                </a:solidFill>
              </a:rPr>
              <a:t>them</a:t>
            </a:r>
            <a:r>
              <a:rPr lang="fr-FR"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1" nodeType="clickEffect">
                                  <p:stCondLst>
                                    <p:cond delay="0"/>
                                  </p:stCondLst>
                                  <p:childTnLst>
                                    <p:animMotion origin="layout" path="M -0.05 0.02037 C -0.04531 0.02476 -0.03524 0.02986 -0.02743 0.03379 C -0.02587 0.03564 -0.02431 0.03703 -0.01979 0.03773 C -0.01024 0.04213 -0.01562 0.03981 -0.00382 0.04444 C -0.00174 0.04513 -0.00052 0.04652 0.00191 0.04699 C 0.00851 0.04814 0.0151 0.04976 0.02101 0.05162 C 0.03281 0.05532 0.01997 0.05254 0.0342 0.05509 C 0.04063 0.05787 0.04757 0.0581 0.05608 0.05902 C 0.08194 0.06203 0.11181 0.06365 0.13854 0.06412 C 0.16059 0.06435 0.20503 0.06481 0.20503 0.06504 C 0.31771 0.06435 0.28872 0.06643 0.34045 0.06319 C 0.34809 0.06203 0.35556 0.06111 0.36337 0.05995 C 0.36858 0.0581 0.375 0.05763 0.38021 0.05601 C 0.3842 0.05463 0.38576 0.05347 0.3908 0.05277 C 0.39566 0.05115 0.39861 0.04953 0.40417 0.04838 C 0.41181 0.04467 0.41979 0.04097 0.42674 0.0368 C 0.42986 0.03287 0.43438 0.02893 0.4401 0.02569 " pathEditMode="relative" rAng="0" ptsTypes="ffffffffffffffffA">
                                      <p:cBhvr>
                                        <p:cTn id="34" dur="2000" fill="hold"/>
                                        <p:tgtEl>
                                          <p:spTgt spid="10"/>
                                        </p:tgtEl>
                                        <p:attrNameLst>
                                          <p:attrName>ppt_x</p:attrName>
                                          <p:attrName>ppt_y</p:attrName>
                                        </p:attrNameLst>
                                      </p:cBhvr>
                                      <p:rCtr x="245" y="23"/>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1" nodeType="clickEffect">
                                  <p:stCondLst>
                                    <p:cond delay="0"/>
                                  </p:stCondLst>
                                  <p:childTnLst>
                                    <p:animMotion origin="layout" path="M -0.01754 0.00371 C -0.02344 0.00672 -0.02674 0.01135 -0.03229 0.01528 C -0.04167 0.02199 -0.05122 0.02662 -0.06077 0.03357 C -0.06841 0.03912 -0.08629 0.04144 -0.08629 0.04167 C -0.17257 0.04074 -0.25226 0.04074 -0.33629 0.03241 C -0.35591 0.02778 -0.3724 0.0257 -0.39306 0.02454 C -0.40573 0.02385 -0.43125 0.02199 -0.43125 0.02222 C -0.45226 0.01783 -0.47309 0.01783 -0.4941 0.01528 C -0.51111 0.0132 -0.52691 0.00764 -0.5441 0.00625 C -0.55782 0.00347 -0.57136 0.00139 -0.58525 -0.00023 C -0.59219 -0.00486 -0.59861 -0.00648 -0.60591 -0.00949 C -0.61736 -0.01412 -0.62639 -0.01921 -0.6382 -0.02129 C -0.64636 -0.0243 -0.65452 -0.02639 -0.66268 -0.02916 C -0.66875 -0.03102 -0.67431 -0.03495 -0.68039 -0.03703 C -0.69115 -0.04051 -0.70157 -0.04328 -0.71164 -0.05 C -0.71459 -0.05555 -0.71667 -0.06018 -0.71667 -0.0669 " pathEditMode="relative" rAng="0" ptsTypes="fffffffffffffffA">
                                      <p:cBhvr>
                                        <p:cTn id="42" dur="2000" fill="hold"/>
                                        <p:tgtEl>
                                          <p:spTgt spid="13"/>
                                        </p:tgtEl>
                                        <p:attrNameLst>
                                          <p:attrName>ppt_x</p:attrName>
                                          <p:attrName>ppt_y</p:attrName>
                                        </p:attrNameLst>
                                      </p:cBhvr>
                                      <p:rCtr x="-350" y="-16"/>
                                    </p:animMotion>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500" fill="hold"/>
                                        <p:tgtEl>
                                          <p:spTgt spid="43"/>
                                        </p:tgtEl>
                                        <p:attrNameLst>
                                          <p:attrName>ppt_x</p:attrName>
                                        </p:attrNameLst>
                                      </p:cBhvr>
                                      <p:tavLst>
                                        <p:tav tm="0">
                                          <p:val>
                                            <p:strVal val="#ppt_x"/>
                                          </p:val>
                                        </p:tav>
                                        <p:tav tm="100000">
                                          <p:val>
                                            <p:strVal val="#ppt_x"/>
                                          </p:val>
                                        </p:tav>
                                      </p:tavLst>
                                    </p:anim>
                                    <p:anim calcmode="lin" valueType="num">
                                      <p:cBhvr additive="base">
                                        <p:cTn id="4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500" fill="hold"/>
                                        <p:tgtEl>
                                          <p:spTgt spid="44"/>
                                        </p:tgtEl>
                                        <p:attrNameLst>
                                          <p:attrName>ppt_x</p:attrName>
                                        </p:attrNameLst>
                                      </p:cBhvr>
                                      <p:tavLst>
                                        <p:tav tm="0">
                                          <p:val>
                                            <p:strVal val="#ppt_x"/>
                                          </p:val>
                                        </p:tav>
                                        <p:tav tm="100000">
                                          <p:val>
                                            <p:strVal val="#ppt_x"/>
                                          </p:val>
                                        </p:tav>
                                      </p:tavLst>
                                    </p:anim>
                                    <p:anim calcmode="lin" valueType="num">
                                      <p:cBhvr additive="base">
                                        <p:cTn id="5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0" presetClass="path" presetSubtype="0" accel="50000" decel="50000" fill="hold" grpId="1" nodeType="clickEffect">
                                  <p:stCondLst>
                                    <p:cond delay="0"/>
                                  </p:stCondLst>
                                  <p:childTnLst>
                                    <p:animMotion origin="layout" path="M 3.33333E-6 0.01088 L 0.125 -0.33357 " pathEditMode="relative" rAng="0" ptsTypes="AA">
                                      <p:cBhvr>
                                        <p:cTn id="76" dur="2000" fill="hold"/>
                                        <p:tgtEl>
                                          <p:spTgt spid="16"/>
                                        </p:tgtEl>
                                        <p:attrNameLst>
                                          <p:attrName>ppt_x</p:attrName>
                                          <p:attrName>ppt_y</p:attrName>
                                        </p:attrNameLst>
                                      </p:cBhvr>
                                      <p:rCtr x="63" y="-172"/>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additive="base">
                                        <p:cTn id="87" dur="500" fill="hold"/>
                                        <p:tgtEl>
                                          <p:spTgt spid="46"/>
                                        </p:tgtEl>
                                        <p:attrNameLst>
                                          <p:attrName>ppt_x</p:attrName>
                                        </p:attrNameLst>
                                      </p:cBhvr>
                                      <p:tavLst>
                                        <p:tav tm="0">
                                          <p:val>
                                            <p:strVal val="#ppt_x"/>
                                          </p:val>
                                        </p:tav>
                                        <p:tav tm="100000">
                                          <p:val>
                                            <p:strVal val="#ppt_x"/>
                                          </p:val>
                                        </p:tav>
                                      </p:tavLst>
                                    </p:anim>
                                    <p:anim calcmode="lin" valueType="num">
                                      <p:cBhvr additive="base">
                                        <p:cTn id="8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1" nodeType="clickEffect">
                                  <p:stCondLst>
                                    <p:cond delay="0"/>
                                  </p:stCondLst>
                                  <p:childTnLst>
                                    <p:set>
                                      <p:cBhvr>
                                        <p:cTn id="96" dur="1" fill="hold">
                                          <p:stCondLst>
                                            <p:cond delay="0"/>
                                          </p:stCondLst>
                                        </p:cTn>
                                        <p:tgtEl>
                                          <p:spTgt spid="3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blinds(horizontal)">
                                      <p:cBhvr>
                                        <p:cTn id="10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0" grpId="1"/>
      <p:bldP spid="12" grpId="0"/>
      <p:bldP spid="13" grpId="1"/>
      <p:bldP spid="13" grpId="2"/>
      <p:bldP spid="14" grpId="0"/>
      <p:bldP spid="16" grpId="0"/>
      <p:bldP spid="16" grpId="1"/>
      <p:bldP spid="15" grpId="0"/>
      <p:bldP spid="31" grpId="1"/>
      <p:bldP spid="38" grpId="0"/>
      <p:bldP spid="32" grpId="0"/>
      <p:bldP spid="42" grpId="0"/>
      <p:bldP spid="43" grpId="0"/>
      <p:bldP spid="44"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2438400" cy="1600200"/>
          </a:xfrm>
        </p:spPr>
        <p:txBody>
          <a:bodyPr/>
          <a:lstStyle/>
          <a:p>
            <a:pPr algn="l"/>
            <a:r>
              <a:rPr lang="fr-FR" b="1" dirty="0" smtClean="0"/>
              <a:t>Expliquer</a:t>
            </a:r>
            <a:r>
              <a:rPr lang="fr-FR" dirty="0" smtClean="0"/>
              <a:t>  </a:t>
            </a:r>
            <a:endParaRPr lang="fr-FR" dirty="0"/>
          </a:p>
        </p:txBody>
      </p:sp>
      <p:sp>
        <p:nvSpPr>
          <p:cNvPr id="4" name="Title 1"/>
          <p:cNvSpPr txBox="1">
            <a:spLocks/>
          </p:cNvSpPr>
          <p:nvPr/>
        </p:nvSpPr>
        <p:spPr>
          <a:xfrm>
            <a:off x="2743200" y="457200"/>
            <a:ext cx="1524000" cy="1600200"/>
          </a:xfrm>
          <a:prstGeom prst="rect">
            <a:avLst/>
          </a:prstGeom>
        </p:spPr>
        <p:txBody>
          <a:bodyPr vert="horz" lIns="91440" tIns="45720" rIns="91440" bIns="45720" rtlCol="0" anchor="ctr">
            <a:normAutofit/>
          </a:bodyPr>
          <a:lstStyle/>
          <a:p>
            <a:pPr lvl="0">
              <a:spcBef>
                <a:spcPct val="0"/>
              </a:spcBef>
            </a:pPr>
            <a:r>
              <a:rPr lang="fr-FR" sz="4400" b="1" dirty="0">
                <a:solidFill>
                  <a:srgbClr val="7030A0"/>
                </a:solidFill>
              </a:rPr>
              <a:t>à</a:t>
            </a:r>
            <a:r>
              <a:rPr lang="fr-FR" sz="4400" b="1" dirty="0" smtClean="0"/>
              <a:t> </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26" name="Picture 2" descr="http://www.tampabay.com/blogs/gradebook/sites/tampabay.com.blogs.gradebook/files/images/typepad-legacy-files/52389.6a00d83451b05569e201156ecae0fd970c-pi.jpg"/>
          <p:cNvPicPr>
            <a:picLocks noChangeAspect="1" noChangeArrowheads="1"/>
          </p:cNvPicPr>
          <p:nvPr/>
        </p:nvPicPr>
        <p:blipFill>
          <a:blip r:embed="rId2" cstate="print"/>
          <a:srcRect/>
          <a:stretch>
            <a:fillRect/>
          </a:stretch>
        </p:blipFill>
        <p:spPr bwMode="auto">
          <a:xfrm>
            <a:off x="3200400" y="354108"/>
            <a:ext cx="990600" cy="1398494"/>
          </a:xfrm>
          <a:prstGeom prst="rect">
            <a:avLst/>
          </a:prstGeom>
          <a:noFill/>
        </p:spPr>
      </p:pic>
      <p:sp>
        <p:nvSpPr>
          <p:cNvPr id="6" name="TextBox 5"/>
          <p:cNvSpPr txBox="1"/>
          <p:nvPr/>
        </p:nvSpPr>
        <p:spPr>
          <a:xfrm>
            <a:off x="4114800" y="685800"/>
            <a:ext cx="2209800" cy="369332"/>
          </a:xfrm>
          <a:prstGeom prst="rect">
            <a:avLst/>
          </a:prstGeom>
          <a:noFill/>
        </p:spPr>
        <p:txBody>
          <a:bodyPr wrap="square" rtlCol="0">
            <a:spAutoFit/>
          </a:bodyPr>
          <a:lstStyle/>
          <a:p>
            <a:endParaRPr lang="fr-FR" dirty="0"/>
          </a:p>
        </p:txBody>
      </p:sp>
      <p:sp>
        <p:nvSpPr>
          <p:cNvPr id="7" name="TextBox 6"/>
          <p:cNvSpPr txBox="1"/>
          <p:nvPr/>
        </p:nvSpPr>
        <p:spPr>
          <a:xfrm>
            <a:off x="4267200" y="838200"/>
            <a:ext cx="2057400" cy="461665"/>
          </a:xfrm>
          <a:prstGeom prst="rect">
            <a:avLst/>
          </a:prstGeom>
          <a:noFill/>
        </p:spPr>
        <p:txBody>
          <a:bodyPr wrap="square" rtlCol="0">
            <a:spAutoFit/>
          </a:bodyPr>
          <a:lstStyle/>
          <a:p>
            <a:r>
              <a:rPr lang="fr-FR" sz="2400" b="1" dirty="0" smtClean="0">
                <a:latin typeface="+mj-lt"/>
              </a:rPr>
              <a:t>(quelqu’un)</a:t>
            </a:r>
            <a:endParaRPr lang="fr-FR" sz="2400" dirty="0">
              <a:latin typeface="+mj-lt"/>
            </a:endParaRPr>
          </a:p>
        </p:txBody>
      </p:sp>
      <p:sp>
        <p:nvSpPr>
          <p:cNvPr id="8" name="Title 1"/>
          <p:cNvSpPr txBox="1">
            <a:spLocks/>
          </p:cNvSpPr>
          <p:nvPr/>
        </p:nvSpPr>
        <p:spPr>
          <a:xfrm>
            <a:off x="6324600" y="533400"/>
            <a:ext cx="2438400" cy="16002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7200" b="1" dirty="0" smtClean="0">
                <a:solidFill>
                  <a:srgbClr val="C00000"/>
                </a:solidFill>
                <a:latin typeface="+mj-lt"/>
                <a:ea typeface="+mj-ea"/>
                <a:cs typeface="+mj-cs"/>
              </a:rPr>
              <a:t>COI !</a:t>
            </a:r>
            <a:endParaRPr kumimoji="0" lang="fr-FR" sz="7200" b="0" i="0" u="none" strike="noStrike" kern="1200" cap="none" spc="0" normalizeH="0" baseline="0" noProof="0" dirty="0" smtClean="0">
              <a:ln>
                <a:noFill/>
              </a:ln>
              <a:solidFill>
                <a:srgbClr val="C00000"/>
              </a:solidFill>
              <a:effectLst/>
              <a:uLnTx/>
              <a:uFillTx/>
              <a:latin typeface="+mj-lt"/>
              <a:ea typeface="+mj-ea"/>
              <a:cs typeface="+mj-cs"/>
            </a:endParaRPr>
          </a:p>
        </p:txBody>
      </p:sp>
      <p:sp>
        <p:nvSpPr>
          <p:cNvPr id="9" name="TextBox 8"/>
          <p:cNvSpPr txBox="1"/>
          <p:nvPr/>
        </p:nvSpPr>
        <p:spPr>
          <a:xfrm>
            <a:off x="457200" y="2133600"/>
            <a:ext cx="990600" cy="461665"/>
          </a:xfrm>
          <a:prstGeom prst="rect">
            <a:avLst/>
          </a:prstGeom>
          <a:noFill/>
        </p:spPr>
        <p:txBody>
          <a:bodyPr wrap="square" rtlCol="0">
            <a:spAutoFit/>
          </a:bodyPr>
          <a:lstStyle/>
          <a:p>
            <a:r>
              <a:rPr lang="fr-FR" sz="2400" dirty="0" smtClean="0"/>
              <a:t>Alice</a:t>
            </a:r>
            <a:endParaRPr lang="en-US" sz="2400" dirty="0"/>
          </a:p>
        </p:txBody>
      </p:sp>
      <p:sp>
        <p:nvSpPr>
          <p:cNvPr id="10" name="TextBox 9"/>
          <p:cNvSpPr txBox="1"/>
          <p:nvPr/>
        </p:nvSpPr>
        <p:spPr>
          <a:xfrm>
            <a:off x="2667000" y="2133600"/>
            <a:ext cx="1295400" cy="461665"/>
          </a:xfrm>
          <a:prstGeom prst="rect">
            <a:avLst/>
          </a:prstGeom>
          <a:noFill/>
        </p:spPr>
        <p:txBody>
          <a:bodyPr wrap="square" rtlCol="0">
            <a:spAutoFit/>
          </a:bodyPr>
          <a:lstStyle/>
          <a:p>
            <a:r>
              <a:rPr lang="fr-FR" sz="2400" b="1" dirty="0" smtClean="0">
                <a:solidFill>
                  <a:srgbClr val="7030A0"/>
                </a:solidFill>
              </a:rPr>
              <a:t>à Tim</a:t>
            </a:r>
            <a:endParaRPr lang="fr-FR" sz="2400" b="1" dirty="0">
              <a:solidFill>
                <a:srgbClr val="7030A0"/>
              </a:solidFill>
            </a:endParaRPr>
          </a:p>
        </p:txBody>
      </p:sp>
      <p:sp>
        <p:nvSpPr>
          <p:cNvPr id="11" name="TextBox 10"/>
          <p:cNvSpPr txBox="1"/>
          <p:nvPr/>
        </p:nvSpPr>
        <p:spPr>
          <a:xfrm>
            <a:off x="3810000" y="2133600"/>
            <a:ext cx="3657600" cy="461665"/>
          </a:xfrm>
          <a:prstGeom prst="rect">
            <a:avLst/>
          </a:prstGeom>
          <a:noFill/>
        </p:spPr>
        <p:txBody>
          <a:bodyPr wrap="square" rtlCol="0">
            <a:spAutoFit/>
          </a:bodyPr>
          <a:lstStyle/>
          <a:p>
            <a:r>
              <a:rPr lang="fr-FR" sz="2400" dirty="0" smtClean="0"/>
              <a:t>ce qui s’est </a:t>
            </a:r>
            <a:r>
              <a:rPr lang="fr-FR" sz="2400" dirty="0" err="1" smtClean="0"/>
              <a:t>pass</a:t>
            </a:r>
            <a:r>
              <a:rPr lang="en-US" sz="2400" dirty="0" smtClean="0"/>
              <a:t>é.</a:t>
            </a:r>
          </a:p>
        </p:txBody>
      </p:sp>
      <p:sp>
        <p:nvSpPr>
          <p:cNvPr id="12" name="TextBox 11"/>
          <p:cNvSpPr txBox="1"/>
          <p:nvPr/>
        </p:nvSpPr>
        <p:spPr>
          <a:xfrm>
            <a:off x="1295400" y="2133600"/>
            <a:ext cx="1371600" cy="461665"/>
          </a:xfrm>
          <a:prstGeom prst="rect">
            <a:avLst/>
          </a:prstGeom>
          <a:noFill/>
        </p:spPr>
        <p:txBody>
          <a:bodyPr wrap="square" rtlCol="0">
            <a:spAutoFit/>
          </a:bodyPr>
          <a:lstStyle/>
          <a:p>
            <a:r>
              <a:rPr lang="fr-FR" sz="2400" dirty="0" smtClean="0"/>
              <a:t>explique</a:t>
            </a:r>
            <a:endParaRPr lang="fr-FR" sz="2400" dirty="0"/>
          </a:p>
        </p:txBody>
      </p:sp>
      <p:sp>
        <p:nvSpPr>
          <p:cNvPr id="13" name="TextBox 12"/>
          <p:cNvSpPr txBox="1"/>
          <p:nvPr/>
        </p:nvSpPr>
        <p:spPr>
          <a:xfrm>
            <a:off x="7696200" y="2590800"/>
            <a:ext cx="914400" cy="461665"/>
          </a:xfrm>
          <a:prstGeom prst="rect">
            <a:avLst/>
          </a:prstGeom>
          <a:noFill/>
        </p:spPr>
        <p:txBody>
          <a:bodyPr wrap="square" rtlCol="0">
            <a:spAutoFit/>
          </a:bodyPr>
          <a:lstStyle/>
          <a:p>
            <a:pPr algn="ctr"/>
            <a:r>
              <a:rPr lang="fr-FR" sz="2400" b="1" dirty="0" smtClean="0">
                <a:solidFill>
                  <a:srgbClr val="7030A0"/>
                </a:solidFill>
              </a:rPr>
              <a:t>lui</a:t>
            </a:r>
            <a:endParaRPr lang="fr-FR" sz="2400" b="1" dirty="0">
              <a:solidFill>
                <a:srgbClr val="7030A0"/>
              </a:solidFill>
            </a:endParaRPr>
          </a:p>
        </p:txBody>
      </p:sp>
      <p:sp>
        <p:nvSpPr>
          <p:cNvPr id="14" name="TextBox 13"/>
          <p:cNvSpPr txBox="1"/>
          <p:nvPr/>
        </p:nvSpPr>
        <p:spPr>
          <a:xfrm>
            <a:off x="1371600" y="3200400"/>
            <a:ext cx="533400" cy="461665"/>
          </a:xfrm>
          <a:prstGeom prst="rect">
            <a:avLst/>
          </a:prstGeom>
          <a:noFill/>
        </p:spPr>
        <p:txBody>
          <a:bodyPr wrap="square" rtlCol="0">
            <a:spAutoFit/>
          </a:bodyPr>
          <a:lstStyle/>
          <a:p>
            <a:r>
              <a:rPr lang="fr-FR" sz="2400" b="1" dirty="0" smtClean="0">
                <a:solidFill>
                  <a:srgbClr val="7030A0"/>
                </a:solidFill>
              </a:rPr>
              <a:t>lui</a:t>
            </a:r>
            <a:endParaRPr lang="fr-FR" sz="2400" dirty="0"/>
          </a:p>
        </p:txBody>
      </p:sp>
      <p:sp>
        <p:nvSpPr>
          <p:cNvPr id="16" name="TextBox 15"/>
          <p:cNvSpPr txBox="1"/>
          <p:nvPr/>
        </p:nvSpPr>
        <p:spPr>
          <a:xfrm>
            <a:off x="5638800" y="4038600"/>
            <a:ext cx="1066800" cy="461665"/>
          </a:xfrm>
          <a:prstGeom prst="rect">
            <a:avLst/>
          </a:prstGeom>
          <a:noFill/>
        </p:spPr>
        <p:txBody>
          <a:bodyPr wrap="square" rtlCol="0">
            <a:spAutoFit/>
          </a:bodyPr>
          <a:lstStyle/>
          <a:p>
            <a:r>
              <a:rPr lang="fr-FR" sz="2400" b="1" dirty="0" smtClean="0">
                <a:solidFill>
                  <a:srgbClr val="C00000"/>
                </a:solidFill>
              </a:rPr>
              <a:t>NON!</a:t>
            </a:r>
            <a:r>
              <a:rPr lang="fr-FR" sz="2400" dirty="0" smtClean="0"/>
              <a:t> </a:t>
            </a:r>
            <a:endParaRPr lang="fr-FR" sz="2400" dirty="0"/>
          </a:p>
        </p:txBody>
      </p:sp>
      <p:sp>
        <p:nvSpPr>
          <p:cNvPr id="15" name="TextBox 14"/>
          <p:cNvSpPr txBox="1"/>
          <p:nvPr/>
        </p:nvSpPr>
        <p:spPr>
          <a:xfrm>
            <a:off x="2819400" y="3962400"/>
            <a:ext cx="1600200" cy="461665"/>
          </a:xfrm>
          <a:prstGeom prst="rect">
            <a:avLst/>
          </a:prstGeom>
          <a:noFill/>
        </p:spPr>
        <p:txBody>
          <a:bodyPr wrap="square" rtlCol="0">
            <a:spAutoFit/>
          </a:bodyPr>
          <a:lstStyle/>
          <a:p>
            <a:r>
              <a:rPr lang="fr-FR" sz="2400" dirty="0" smtClean="0"/>
              <a:t>expliqué</a:t>
            </a:r>
            <a:r>
              <a:rPr lang="fr-FR" sz="2400" b="1" u="sng" dirty="0" smtClean="0">
                <a:solidFill>
                  <a:srgbClr val="C00000"/>
                </a:solidFill>
              </a:rPr>
              <a:t>s</a:t>
            </a:r>
            <a:r>
              <a:rPr lang="fr-FR" sz="2400" dirty="0" smtClean="0"/>
              <a:t>?</a:t>
            </a:r>
            <a:endParaRPr lang="fr-FR" sz="2400" dirty="0"/>
          </a:p>
        </p:txBody>
      </p:sp>
      <p:cxnSp>
        <p:nvCxnSpPr>
          <p:cNvPr id="25" name="Straight Arrow Connector 24"/>
          <p:cNvCxnSpPr/>
          <p:nvPr/>
        </p:nvCxnSpPr>
        <p:spPr>
          <a:xfrm flipH="1" flipV="1">
            <a:off x="3962400" y="3505200"/>
            <a:ext cx="76200" cy="60960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533400" y="4495800"/>
            <a:ext cx="6781800" cy="461665"/>
            <a:chOff x="533400" y="4800600"/>
            <a:chExt cx="6781800" cy="461665"/>
          </a:xfrm>
        </p:grpSpPr>
        <p:sp>
          <p:nvSpPr>
            <p:cNvPr id="27" name="TextBox 26"/>
            <p:cNvSpPr txBox="1"/>
            <p:nvPr/>
          </p:nvSpPr>
          <p:spPr>
            <a:xfrm>
              <a:off x="533400" y="4800600"/>
              <a:ext cx="990600" cy="461665"/>
            </a:xfrm>
            <a:prstGeom prst="rect">
              <a:avLst/>
            </a:prstGeom>
            <a:noFill/>
          </p:spPr>
          <p:txBody>
            <a:bodyPr wrap="square" rtlCol="0">
              <a:spAutoFit/>
            </a:bodyPr>
            <a:lstStyle/>
            <a:p>
              <a:r>
                <a:rPr lang="fr-FR" sz="2400" dirty="0" smtClean="0"/>
                <a:t>Alice</a:t>
              </a:r>
              <a:endParaRPr lang="en-US" sz="2400" dirty="0"/>
            </a:p>
          </p:txBody>
        </p:sp>
        <p:sp>
          <p:nvSpPr>
            <p:cNvPr id="28" name="TextBox 27"/>
            <p:cNvSpPr txBox="1"/>
            <p:nvPr/>
          </p:nvSpPr>
          <p:spPr>
            <a:xfrm>
              <a:off x="2971800" y="4800600"/>
              <a:ext cx="1371600" cy="461665"/>
            </a:xfrm>
            <a:prstGeom prst="rect">
              <a:avLst/>
            </a:prstGeom>
            <a:noFill/>
          </p:spPr>
          <p:txBody>
            <a:bodyPr wrap="square" rtlCol="0">
              <a:spAutoFit/>
            </a:bodyPr>
            <a:lstStyle/>
            <a:p>
              <a:r>
                <a:rPr lang="fr-FR" sz="2400" dirty="0" smtClean="0"/>
                <a:t>expliquer</a:t>
              </a:r>
              <a:endParaRPr lang="fr-FR" sz="2400" dirty="0"/>
            </a:p>
          </p:txBody>
        </p:sp>
        <p:sp>
          <p:nvSpPr>
            <p:cNvPr id="29" name="TextBox 28"/>
            <p:cNvSpPr txBox="1"/>
            <p:nvPr/>
          </p:nvSpPr>
          <p:spPr>
            <a:xfrm>
              <a:off x="1828800" y="4800600"/>
              <a:ext cx="609600" cy="461665"/>
            </a:xfrm>
            <a:prstGeom prst="rect">
              <a:avLst/>
            </a:prstGeom>
            <a:noFill/>
          </p:spPr>
          <p:txBody>
            <a:bodyPr wrap="square" rtlCol="0">
              <a:spAutoFit/>
            </a:bodyPr>
            <a:lstStyle/>
            <a:p>
              <a:r>
                <a:rPr lang="fr-FR" sz="2400" dirty="0" smtClean="0"/>
                <a:t>va</a:t>
              </a:r>
              <a:endParaRPr lang="en-US" sz="2400" dirty="0"/>
            </a:p>
          </p:txBody>
        </p:sp>
        <p:sp>
          <p:nvSpPr>
            <p:cNvPr id="30" name="TextBox 29"/>
            <p:cNvSpPr txBox="1"/>
            <p:nvPr/>
          </p:nvSpPr>
          <p:spPr>
            <a:xfrm>
              <a:off x="4800600" y="4800600"/>
              <a:ext cx="2514600" cy="461665"/>
            </a:xfrm>
            <a:prstGeom prst="rect">
              <a:avLst/>
            </a:prstGeom>
            <a:noFill/>
          </p:spPr>
          <p:txBody>
            <a:bodyPr wrap="square" rtlCol="0">
              <a:spAutoFit/>
            </a:bodyPr>
            <a:lstStyle/>
            <a:p>
              <a:r>
                <a:rPr lang="fr-FR" sz="2400" dirty="0" smtClean="0"/>
                <a:t>ce qui s’est </a:t>
              </a:r>
              <a:r>
                <a:rPr lang="fr-FR" sz="2400" dirty="0" err="1" smtClean="0"/>
                <a:t>pass</a:t>
              </a:r>
              <a:r>
                <a:rPr lang="en-US" sz="2400" dirty="0" smtClean="0"/>
                <a:t>é.</a:t>
              </a:r>
            </a:p>
          </p:txBody>
        </p:sp>
      </p:grpSp>
      <p:sp>
        <p:nvSpPr>
          <p:cNvPr id="31" name="TextBox 30"/>
          <p:cNvSpPr txBox="1"/>
          <p:nvPr/>
        </p:nvSpPr>
        <p:spPr>
          <a:xfrm>
            <a:off x="2362200" y="4495800"/>
            <a:ext cx="533400" cy="461665"/>
          </a:xfrm>
          <a:prstGeom prst="rect">
            <a:avLst/>
          </a:prstGeom>
          <a:noFill/>
        </p:spPr>
        <p:txBody>
          <a:bodyPr wrap="square" rtlCol="0">
            <a:spAutoFit/>
          </a:bodyPr>
          <a:lstStyle/>
          <a:p>
            <a:r>
              <a:rPr lang="fr-FR" sz="2400" b="1" dirty="0" smtClean="0">
                <a:solidFill>
                  <a:srgbClr val="7030A0"/>
                </a:solidFill>
              </a:rPr>
              <a:t>lui</a:t>
            </a:r>
            <a:endParaRPr lang="fr-FR" sz="2400" dirty="0"/>
          </a:p>
        </p:txBody>
      </p:sp>
      <p:grpSp>
        <p:nvGrpSpPr>
          <p:cNvPr id="33" name="Group 32"/>
          <p:cNvGrpSpPr/>
          <p:nvPr/>
        </p:nvGrpSpPr>
        <p:grpSpPr>
          <a:xfrm>
            <a:off x="381000" y="3200400"/>
            <a:ext cx="6400800" cy="461665"/>
            <a:chOff x="533400" y="4800600"/>
            <a:chExt cx="6400800" cy="461665"/>
          </a:xfrm>
        </p:grpSpPr>
        <p:sp>
          <p:nvSpPr>
            <p:cNvPr id="34" name="TextBox 33"/>
            <p:cNvSpPr txBox="1"/>
            <p:nvPr/>
          </p:nvSpPr>
          <p:spPr>
            <a:xfrm>
              <a:off x="533400" y="4800600"/>
              <a:ext cx="990600" cy="461665"/>
            </a:xfrm>
            <a:prstGeom prst="rect">
              <a:avLst/>
            </a:prstGeom>
            <a:noFill/>
          </p:spPr>
          <p:txBody>
            <a:bodyPr wrap="square" rtlCol="0">
              <a:spAutoFit/>
            </a:bodyPr>
            <a:lstStyle/>
            <a:p>
              <a:r>
                <a:rPr lang="fr-FR" sz="2400" dirty="0" smtClean="0"/>
                <a:t>Alice</a:t>
              </a:r>
              <a:endParaRPr lang="en-US" sz="2400" dirty="0"/>
            </a:p>
          </p:txBody>
        </p:sp>
        <p:sp>
          <p:nvSpPr>
            <p:cNvPr id="35" name="TextBox 34"/>
            <p:cNvSpPr txBox="1"/>
            <p:nvPr/>
          </p:nvSpPr>
          <p:spPr>
            <a:xfrm>
              <a:off x="2971800" y="4800600"/>
              <a:ext cx="1371600" cy="461665"/>
            </a:xfrm>
            <a:prstGeom prst="rect">
              <a:avLst/>
            </a:prstGeom>
            <a:noFill/>
          </p:spPr>
          <p:txBody>
            <a:bodyPr wrap="square" rtlCol="0">
              <a:spAutoFit/>
            </a:bodyPr>
            <a:lstStyle/>
            <a:p>
              <a:r>
                <a:rPr lang="fr-FR" sz="2400" dirty="0" smtClean="0"/>
                <a:t>expliqué</a:t>
              </a:r>
              <a:endParaRPr lang="fr-FR" sz="2400" dirty="0"/>
            </a:p>
          </p:txBody>
        </p:sp>
        <p:sp>
          <p:nvSpPr>
            <p:cNvPr id="36" name="TextBox 35"/>
            <p:cNvSpPr txBox="1"/>
            <p:nvPr/>
          </p:nvSpPr>
          <p:spPr>
            <a:xfrm>
              <a:off x="1981200" y="4800600"/>
              <a:ext cx="381000" cy="461665"/>
            </a:xfrm>
            <a:prstGeom prst="rect">
              <a:avLst/>
            </a:prstGeom>
            <a:noFill/>
          </p:spPr>
          <p:txBody>
            <a:bodyPr wrap="square" rtlCol="0">
              <a:spAutoFit/>
            </a:bodyPr>
            <a:lstStyle/>
            <a:p>
              <a:r>
                <a:rPr lang="fr-FR" sz="2400" dirty="0" smtClean="0"/>
                <a:t>a</a:t>
              </a:r>
              <a:endParaRPr lang="en-US" sz="2400" dirty="0"/>
            </a:p>
          </p:txBody>
        </p:sp>
        <p:sp>
          <p:nvSpPr>
            <p:cNvPr id="37" name="TextBox 36"/>
            <p:cNvSpPr txBox="1"/>
            <p:nvPr/>
          </p:nvSpPr>
          <p:spPr>
            <a:xfrm>
              <a:off x="4419600" y="4800600"/>
              <a:ext cx="2514600" cy="461665"/>
            </a:xfrm>
            <a:prstGeom prst="rect">
              <a:avLst/>
            </a:prstGeom>
            <a:noFill/>
          </p:spPr>
          <p:txBody>
            <a:bodyPr wrap="square" rtlCol="0">
              <a:spAutoFit/>
            </a:bodyPr>
            <a:lstStyle/>
            <a:p>
              <a:r>
                <a:rPr lang="fr-FR" sz="2400" dirty="0" smtClean="0"/>
                <a:t>ce qui s’est </a:t>
              </a:r>
              <a:r>
                <a:rPr lang="fr-FR" sz="2400" dirty="0" err="1" smtClean="0"/>
                <a:t>pass</a:t>
              </a:r>
              <a:r>
                <a:rPr lang="en-US" sz="2400" dirty="0" smtClean="0"/>
                <a:t>é.</a:t>
              </a:r>
            </a:p>
          </p:txBody>
        </p:sp>
      </p:grpSp>
      <p:sp>
        <p:nvSpPr>
          <p:cNvPr id="38" name="TextBox 37"/>
          <p:cNvSpPr txBox="1"/>
          <p:nvPr/>
        </p:nvSpPr>
        <p:spPr>
          <a:xfrm>
            <a:off x="381000" y="5715000"/>
            <a:ext cx="7391400" cy="523220"/>
          </a:xfrm>
          <a:prstGeom prst="rect">
            <a:avLst/>
          </a:prstGeom>
          <a:noFill/>
        </p:spPr>
        <p:txBody>
          <a:bodyPr wrap="square" rtlCol="0">
            <a:spAutoFit/>
          </a:bodyPr>
          <a:lstStyle/>
          <a:p>
            <a:r>
              <a:rPr lang="fr-FR" sz="2800" dirty="0" smtClean="0"/>
              <a:t>Heureusement, Alice s’est réconcilié avec Tim. </a:t>
            </a:r>
            <a:endParaRPr lang="fr-FR" sz="2800" dirty="0"/>
          </a:p>
        </p:txBody>
      </p:sp>
      <p:pic>
        <p:nvPicPr>
          <p:cNvPr id="1028" name="Picture 4" descr="http://www.gendenk.org/wp-content/uploads/2011/08/heart-781441.gif"/>
          <p:cNvPicPr>
            <a:picLocks noChangeAspect="1" noChangeArrowheads="1"/>
          </p:cNvPicPr>
          <p:nvPr/>
        </p:nvPicPr>
        <p:blipFill>
          <a:blip r:embed="rId3" cstate="print"/>
          <a:srcRect/>
          <a:stretch>
            <a:fillRect/>
          </a:stretch>
        </p:blipFill>
        <p:spPr bwMode="auto">
          <a:xfrm>
            <a:off x="7467600" y="5486400"/>
            <a:ext cx="876300" cy="876300"/>
          </a:xfrm>
          <a:prstGeom prst="rect">
            <a:avLst/>
          </a:prstGeom>
          <a:noFill/>
        </p:spPr>
      </p:pic>
      <p:sp>
        <p:nvSpPr>
          <p:cNvPr id="40" name="TextBox 39"/>
          <p:cNvSpPr txBox="1"/>
          <p:nvPr/>
        </p:nvSpPr>
        <p:spPr>
          <a:xfrm>
            <a:off x="457200" y="2514600"/>
            <a:ext cx="6019800" cy="461665"/>
          </a:xfrm>
          <a:prstGeom prst="rect">
            <a:avLst/>
          </a:prstGeom>
          <a:noFill/>
        </p:spPr>
        <p:txBody>
          <a:bodyPr wrap="square" rtlCol="0">
            <a:spAutoFit/>
          </a:bodyPr>
          <a:lstStyle/>
          <a:p>
            <a:r>
              <a:rPr lang="en-US" sz="2400" dirty="0" smtClean="0"/>
              <a:t>Alice  </a:t>
            </a:r>
            <a:r>
              <a:rPr lang="en-US" sz="2400" u="sng" dirty="0" smtClean="0"/>
              <a:t>is explaining</a:t>
            </a:r>
            <a:r>
              <a:rPr lang="en-US" sz="2400" dirty="0" smtClean="0"/>
              <a:t>  </a:t>
            </a:r>
            <a:r>
              <a:rPr lang="en-US" sz="2400" b="1" dirty="0" smtClean="0">
                <a:solidFill>
                  <a:srgbClr val="7030A0"/>
                </a:solidFill>
              </a:rPr>
              <a:t>to Tim</a:t>
            </a:r>
            <a:r>
              <a:rPr lang="en-US" sz="2400" dirty="0" smtClean="0">
                <a:solidFill>
                  <a:srgbClr val="7030A0"/>
                </a:solidFill>
              </a:rPr>
              <a:t>     </a:t>
            </a:r>
            <a:r>
              <a:rPr lang="en-US" sz="2400" dirty="0" smtClean="0"/>
              <a:t>what happened. </a:t>
            </a:r>
          </a:p>
        </p:txBody>
      </p:sp>
      <p:sp>
        <p:nvSpPr>
          <p:cNvPr id="41" name="TextBox 40"/>
          <p:cNvSpPr txBox="1"/>
          <p:nvPr/>
        </p:nvSpPr>
        <p:spPr>
          <a:xfrm>
            <a:off x="381000" y="3581400"/>
            <a:ext cx="6019800" cy="461665"/>
          </a:xfrm>
          <a:prstGeom prst="rect">
            <a:avLst/>
          </a:prstGeom>
          <a:noFill/>
        </p:spPr>
        <p:txBody>
          <a:bodyPr wrap="square" rtlCol="0">
            <a:spAutoFit/>
          </a:bodyPr>
          <a:lstStyle/>
          <a:p>
            <a:r>
              <a:rPr lang="en-US" sz="2400" dirty="0" smtClean="0"/>
              <a:t>Alice </a:t>
            </a:r>
            <a:r>
              <a:rPr lang="en-US" sz="2400" u="sng" dirty="0" smtClean="0"/>
              <a:t>explained</a:t>
            </a:r>
            <a:r>
              <a:rPr lang="en-US" sz="2400" dirty="0" smtClean="0"/>
              <a:t> 		what happened. </a:t>
            </a:r>
          </a:p>
        </p:txBody>
      </p:sp>
      <p:sp>
        <p:nvSpPr>
          <p:cNvPr id="42" name="TextBox 41"/>
          <p:cNvSpPr txBox="1"/>
          <p:nvPr/>
        </p:nvSpPr>
        <p:spPr>
          <a:xfrm>
            <a:off x="533400" y="5029200"/>
            <a:ext cx="6858000" cy="461665"/>
          </a:xfrm>
          <a:prstGeom prst="rect">
            <a:avLst/>
          </a:prstGeom>
          <a:noFill/>
        </p:spPr>
        <p:txBody>
          <a:bodyPr wrap="square" rtlCol="0">
            <a:spAutoFit/>
          </a:bodyPr>
          <a:lstStyle/>
          <a:p>
            <a:r>
              <a:rPr lang="en-US" sz="2400" dirty="0" smtClean="0"/>
              <a:t>Alice </a:t>
            </a:r>
            <a:r>
              <a:rPr lang="en-US" sz="2400" u="sng" dirty="0" smtClean="0"/>
              <a:t>is going to explain</a:t>
            </a:r>
            <a:r>
              <a:rPr lang="en-US" sz="2400" dirty="0" smtClean="0"/>
              <a:t>  		what happened. </a:t>
            </a:r>
          </a:p>
        </p:txBody>
      </p:sp>
      <p:sp>
        <p:nvSpPr>
          <p:cNvPr id="44" name="TextBox 43"/>
          <p:cNvSpPr txBox="1"/>
          <p:nvPr/>
        </p:nvSpPr>
        <p:spPr>
          <a:xfrm>
            <a:off x="2514600" y="3581400"/>
            <a:ext cx="1295400" cy="461665"/>
          </a:xfrm>
          <a:prstGeom prst="rect">
            <a:avLst/>
          </a:prstGeom>
          <a:noFill/>
        </p:spPr>
        <p:txBody>
          <a:bodyPr wrap="square" rtlCol="0">
            <a:spAutoFit/>
          </a:bodyPr>
          <a:lstStyle/>
          <a:p>
            <a:r>
              <a:rPr lang="en-US" sz="2400" b="1" dirty="0" smtClean="0">
                <a:solidFill>
                  <a:srgbClr val="7030A0"/>
                </a:solidFill>
              </a:rPr>
              <a:t>to him</a:t>
            </a:r>
            <a:endParaRPr lang="fr-FR" sz="2400" dirty="0"/>
          </a:p>
        </p:txBody>
      </p:sp>
      <p:sp>
        <p:nvSpPr>
          <p:cNvPr id="45" name="TextBox 44"/>
          <p:cNvSpPr txBox="1"/>
          <p:nvPr/>
        </p:nvSpPr>
        <p:spPr>
          <a:xfrm>
            <a:off x="3657600" y="5029200"/>
            <a:ext cx="1219200" cy="461665"/>
          </a:xfrm>
          <a:prstGeom prst="rect">
            <a:avLst/>
          </a:prstGeom>
          <a:noFill/>
        </p:spPr>
        <p:txBody>
          <a:bodyPr wrap="square" rtlCol="0">
            <a:spAutoFit/>
          </a:bodyPr>
          <a:lstStyle/>
          <a:p>
            <a:r>
              <a:rPr lang="en-US" sz="2400" b="1" dirty="0" smtClean="0">
                <a:solidFill>
                  <a:srgbClr val="7030A0"/>
                </a:solidFill>
              </a:rPr>
              <a:t>to him</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1441 0.00277 C -0.00955 0.0162 0.00087 0.03125 0.00903 0.04213 C 0.01059 0.04791 0.01233 0.05185 0.01684 0.0537 C 0.02674 0.06689 0.02118 0.06018 0.03351 0.07338 C 0.03559 0.07569 0.03681 0.07986 0.03941 0.08125 C 0.04618 0.08472 0.05295 0.08912 0.05903 0.09444 C 0.07136 0.10532 0.05799 0.09745 0.07275 0.10486 C 0.07934 0.11319 0.08664 0.11389 0.09532 0.11666 C 0.12205 0.12546 0.15295 0.12986 0.18056 0.13102 C 0.20348 0.13194 0.24931 0.13356 0.24931 0.13379 C 0.36598 0.13217 0.33594 0.13773 0.38941 0.12824 C 0.3974 0.12523 0.40504 0.12268 0.41302 0.11921 C 0.41841 0.11365 0.42518 0.1125 0.43056 0.1074 C 0.43473 0.10347 0.43629 0.1 0.4415 0.09814 C 0.44653 0.09305 0.44948 0.08889 0.45521 0.08518 C 0.4632 0.0743 0.47153 0.06319 0.47865 0.05115 C 0.48177 0.03958 0.48646 0.02801 0.49236 0.01852 " pathEditMode="relative" rAng="0" ptsTypes="ffffffffffffffffA">
                                      <p:cBhvr>
                                        <p:cTn id="44" dur="2000" fill="hold"/>
                                        <p:tgtEl>
                                          <p:spTgt spid="10"/>
                                        </p:tgtEl>
                                        <p:attrNameLst>
                                          <p:attrName>ppt_x</p:attrName>
                                          <p:attrName>ppt_y</p:attrName>
                                        </p:attrNameLst>
                                      </p:cBhvr>
                                      <p:rCtr x="253" y="67"/>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0" presetClass="path" presetSubtype="0" accel="50000" decel="50000" fill="hold" grpId="1" nodeType="clickEffect">
                                  <p:stCondLst>
                                    <p:cond delay="0"/>
                                  </p:stCondLst>
                                  <p:childTnLst>
                                    <p:animMotion origin="layout" path="M 0 0 C 0.00174 0.0081 0.00469 0.0132 0.00973 0.01829 C 0.01164 0.02523 0.02032 0.03449 0.02553 0.03658 C 0.04011 0.05162 0.05643 0.05324 0.07448 0.05486 C 0.09237 0.05394 0.10296 0.05324 0.11858 0.04584 C 0.11997 0.04074 0.12275 0.03866 0.12448 0.03403 C 0.12796 0.02454 0.13143 0.01343 0.13143 0.00278 " pathEditMode="relative" ptsTypes="ffffffA">
                                      <p:cBhvr>
                                        <p:cTn id="52" dur="2000" fill="hold"/>
                                        <p:tgtEl>
                                          <p:spTgt spid="12"/>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2" nodeType="clickEffect">
                                  <p:stCondLst>
                                    <p:cond delay="0"/>
                                  </p:stCondLst>
                                  <p:childTnLst>
                                    <p:animMotion origin="layout" path="M 0 0 C -0.01319 0.01134 -0.0217 0.01597 -0.03733 0.01828 C -0.04514 0.02245 -0.04896 0.02407 -0.05799 0.02615 C -0.05955 0.02662 -0.06285 0.02731 -0.06285 0.02731 C -0.19983 0.02685 -0.32083 0.03889 -0.45 0.02338 C -0.46111 0.01898 -0.47622 0.01875 -0.48837 0.01689 C -0.49514 0.01597 -0.50885 0.01435 -0.50885 0.01435 C -0.52066 0.01018 -0.52188 0.00764 -0.53438 0.00648 C -0.54201 0.00277 -0.53438 0.00601 -0.55104 0.00393 C -0.56146 0.00254 -0.57031 -0.00301 -0.58038 -0.00533 C -0.58854 -0.01065 -0.59688 -0.01181 -0.6059 -0.0132 C -0.62083 -0.02061 -0.60625 -0.01436 -0.62361 -0.01829 C -0.64167 -0.02223 -0.65972 -0.02894 -0.6776 -0.03403 C -0.67066 -0.04283 -0.67188 -0.04375 -0.66962 -0.05625 C -0.66944 -0.05764 -0.66823 -0.06297 -0.66771 -0.06412 C -0.66719 -0.06551 -0.6658 -0.06806 -0.6658 -0.06806 " pathEditMode="relative" ptsTypes="fffffffffffffffA">
                                      <p:cBhvr>
                                        <p:cTn id="56" dur="2000" fill="hold"/>
                                        <p:tgtEl>
                                          <p:spTgt spid="13"/>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500" fill="hold"/>
                                        <p:tgtEl>
                                          <p:spTgt spid="41"/>
                                        </p:tgtEl>
                                        <p:attrNameLst>
                                          <p:attrName>ppt_x</p:attrName>
                                        </p:attrNameLst>
                                      </p:cBhvr>
                                      <p:tavLst>
                                        <p:tav tm="0">
                                          <p:val>
                                            <p:strVal val="#ppt_x"/>
                                          </p:val>
                                        </p:tav>
                                        <p:tav tm="100000">
                                          <p:val>
                                            <p:strVal val="#ppt_x"/>
                                          </p:val>
                                        </p:tav>
                                      </p:tavLst>
                                    </p:anim>
                                    <p:anim calcmode="lin" valueType="num">
                                      <p:cBhvr additive="base">
                                        <p:cTn id="6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0" presetClass="path" presetSubtype="0" accel="50000" decel="50000" fill="hold" grpId="1" nodeType="clickEffect">
                                  <p:stCondLst>
                                    <p:cond delay="0"/>
                                  </p:stCondLst>
                                  <p:childTnLst>
                                    <p:animMotion origin="layout" path="M -3.33333E-6 2.22222E-6 L 0.09167 -0.33334 " pathEditMode="relative" rAng="0" ptsTypes="AA">
                                      <p:cBhvr>
                                        <p:cTn id="88" dur="2000" fill="hold"/>
                                        <p:tgtEl>
                                          <p:spTgt spid="16"/>
                                        </p:tgtEl>
                                        <p:attrNameLst>
                                          <p:attrName>ppt_x</p:attrName>
                                          <p:attrName>ppt_y</p:attrName>
                                        </p:attrNameLst>
                                      </p:cBhvr>
                                      <p:rCtr x="46" y="-167"/>
                                    </p:animMotion>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additive="base">
                                        <p:cTn id="93" dur="500" fill="hold"/>
                                        <p:tgtEl>
                                          <p:spTgt spid="42"/>
                                        </p:tgtEl>
                                        <p:attrNameLst>
                                          <p:attrName>ppt_x</p:attrName>
                                        </p:attrNameLst>
                                      </p:cBhvr>
                                      <p:tavLst>
                                        <p:tav tm="0">
                                          <p:val>
                                            <p:strVal val="#ppt_x"/>
                                          </p:val>
                                        </p:tav>
                                        <p:tav tm="100000">
                                          <p:val>
                                            <p:strVal val="#ppt_x"/>
                                          </p:val>
                                        </p:tav>
                                      </p:tavLst>
                                    </p:anim>
                                    <p:anim calcmode="lin" valueType="num">
                                      <p:cBhvr additive="base">
                                        <p:cTn id="9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1" nodeType="clickEffect">
                                  <p:stCondLst>
                                    <p:cond delay="0"/>
                                  </p:stCondLst>
                                  <p:childTnLst>
                                    <p:set>
                                      <p:cBhvr>
                                        <p:cTn id="106" dur="1" fill="hold">
                                          <p:stCondLst>
                                            <p:cond delay="0"/>
                                          </p:stCondLst>
                                        </p:cTn>
                                        <p:tgtEl>
                                          <p:spTgt spid="3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blinds(horizontal)">
                                      <p:cBhvr>
                                        <p:cTn id="111" dur="500"/>
                                        <p:tgtEl>
                                          <p:spTgt spid="38"/>
                                        </p:tgtEl>
                                      </p:cBhvr>
                                    </p:animEffect>
                                  </p:childTnLst>
                                </p:cTn>
                              </p:par>
                              <p:par>
                                <p:cTn id="112" presetID="1" presetClass="entr" presetSubtype="0" fill="hold" nodeType="withEffect">
                                  <p:stCondLst>
                                    <p:cond delay="0"/>
                                  </p:stCondLst>
                                  <p:childTnLst>
                                    <p:set>
                                      <p:cBhvr>
                                        <p:cTn id="113" dur="1" fill="hold">
                                          <p:stCondLst>
                                            <p:cond delay="0"/>
                                          </p:stCondLst>
                                        </p:cTn>
                                        <p:tgtEl>
                                          <p:spTgt spid="1028"/>
                                        </p:tgtEl>
                                        <p:attrNameLst>
                                          <p:attrName>style.visibility</p:attrName>
                                        </p:attrNameLst>
                                      </p:cBhvr>
                                      <p:to>
                                        <p:strVal val="visible"/>
                                      </p:to>
                                    </p:set>
                                  </p:childTnLst>
                                </p:cTn>
                              </p:par>
                              <p:par>
                                <p:cTn id="114" presetID="9" presetClass="path" presetSubtype="0" accel="50000" decel="50000" fill="hold" nodeType="withEffect">
                                  <p:stCondLst>
                                    <p:cond delay="0"/>
                                  </p:stCondLst>
                                  <p:childTnLst>
                                    <p:animMotion origin="layout" path="M 0 0  C 0.012 -0.024  0.033 -0.05867  0.058 -0.05867  C 0.095 -0.05867  0.125 -0.02267  0.125 0.02267  C 0.125 0.03733  0.122 0.05067  0.116 0.06267  C 0.117 0.06267  0 0.24267  0 0.244  C 0 0.24267  -0.117 0.06267  -0.116 0.06267  C -0.122 0.05067  -0.125 0.03733  -0.125 0.02267  C -0.125 -0.02267  -0.095 -0.05867  -0.057 -0.05867  C -0.033 -0.05867  -0.012 -0.024  0 0  Z" pathEditMode="relative" ptsTypes="">
                                      <p:cBhvr>
                                        <p:cTn id="115" dur="2000" fill="hold"/>
                                        <p:tgtEl>
                                          <p:spTgt spid="102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P spid="9" grpId="0"/>
      <p:bldP spid="10" grpId="1"/>
      <p:bldP spid="11" grpId="0"/>
      <p:bldP spid="12" grpId="0"/>
      <p:bldP spid="12" grpId="1"/>
      <p:bldP spid="13" grpId="0"/>
      <p:bldP spid="13" grpId="2"/>
      <p:bldP spid="14" grpId="0"/>
      <p:bldP spid="16" grpId="0"/>
      <p:bldP spid="16" grpId="1"/>
      <p:bldP spid="15" grpId="0"/>
      <p:bldP spid="31" grpId="1"/>
      <p:bldP spid="38" grpId="0"/>
      <p:bldP spid="40" grpId="0"/>
      <p:bldP spid="41" grpId="0"/>
      <p:bldP spid="42" grpId="0"/>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fr-FR" sz="15300" dirty="0" smtClean="0"/>
              <a:t>Aider</a:t>
            </a: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14400" y="4191000"/>
            <a:ext cx="5791200" cy="707886"/>
          </a:xfrm>
          <a:prstGeom prst="rect">
            <a:avLst/>
          </a:prstGeom>
          <a:noFill/>
        </p:spPr>
        <p:txBody>
          <a:bodyPr wrap="square" rtlCol="0">
            <a:spAutoFit/>
          </a:bodyPr>
          <a:lstStyle/>
          <a:p>
            <a:r>
              <a:rPr lang="fr-FR" sz="4000" dirty="0" smtClean="0"/>
              <a:t>Madame aide </a:t>
            </a:r>
            <a:r>
              <a:rPr lang="fr-FR" sz="4000" u="sng" dirty="0" smtClean="0">
                <a:solidFill>
                  <a:srgbClr val="FFFF00"/>
                </a:solidFill>
              </a:rPr>
              <a:t>ses </a:t>
            </a:r>
            <a:r>
              <a:rPr lang="en-US" sz="4000" u="sng" dirty="0" err="1">
                <a:solidFill>
                  <a:srgbClr val="FFFF00"/>
                </a:solidFill>
              </a:rPr>
              <a:t>élèves</a:t>
            </a:r>
            <a:r>
              <a:rPr lang="en-US" sz="4000" dirty="0" smtClean="0"/>
              <a:t>.</a:t>
            </a:r>
            <a:endParaRPr lang="en-US" sz="4000" dirty="0"/>
          </a:p>
        </p:txBody>
      </p:sp>
      <p:sp>
        <p:nvSpPr>
          <p:cNvPr id="7" name="TextBox 6"/>
          <p:cNvSpPr txBox="1"/>
          <p:nvPr/>
        </p:nvSpPr>
        <p:spPr>
          <a:xfrm>
            <a:off x="914400" y="4953000"/>
            <a:ext cx="5791200" cy="707886"/>
          </a:xfrm>
          <a:prstGeom prst="rect">
            <a:avLst/>
          </a:prstGeom>
          <a:noFill/>
        </p:spPr>
        <p:txBody>
          <a:bodyPr wrap="square" rtlCol="0">
            <a:spAutoFit/>
          </a:bodyPr>
          <a:lstStyle/>
          <a:p>
            <a:r>
              <a:rPr lang="fr-FR" sz="4000" dirty="0" smtClean="0"/>
              <a:t>Madame </a:t>
            </a:r>
            <a:r>
              <a:rPr lang="en-US" sz="4000" u="sng" dirty="0" smtClean="0">
                <a:solidFill>
                  <a:srgbClr val="FFFF00"/>
                </a:solidFill>
              </a:rPr>
              <a:t>les</a:t>
            </a:r>
            <a:r>
              <a:rPr lang="en-US" sz="4000" dirty="0" smtClean="0">
                <a:solidFill>
                  <a:srgbClr val="FFFF00"/>
                </a:solidFill>
              </a:rPr>
              <a:t> </a:t>
            </a:r>
            <a:r>
              <a:rPr lang="fr-FR" sz="4000" dirty="0" smtClean="0"/>
              <a:t>aide</a:t>
            </a:r>
            <a:r>
              <a:rPr lang="en-US" sz="4000" dirty="0" smtClean="0"/>
              <a:t>.</a:t>
            </a:r>
            <a:endParaRPr lang="en-US" sz="4000" dirty="0"/>
          </a:p>
        </p:txBody>
      </p:sp>
      <p:sp>
        <p:nvSpPr>
          <p:cNvPr id="8" name="TextBox 7"/>
          <p:cNvSpPr txBox="1"/>
          <p:nvPr/>
        </p:nvSpPr>
        <p:spPr>
          <a:xfrm>
            <a:off x="990600" y="5867400"/>
            <a:ext cx="7543800" cy="707886"/>
          </a:xfrm>
          <a:prstGeom prst="rect">
            <a:avLst/>
          </a:prstGeom>
          <a:noFill/>
        </p:spPr>
        <p:txBody>
          <a:bodyPr wrap="square" rtlCol="0">
            <a:spAutoFit/>
          </a:bodyPr>
          <a:lstStyle/>
          <a:p>
            <a:r>
              <a:rPr lang="fr-FR" sz="4000" dirty="0" smtClean="0"/>
              <a:t>Madame </a:t>
            </a:r>
            <a:r>
              <a:rPr lang="en-US" sz="4000" u="sng" dirty="0" smtClean="0">
                <a:solidFill>
                  <a:srgbClr val="FFFF00"/>
                </a:solidFill>
              </a:rPr>
              <a:t>les</a:t>
            </a:r>
            <a:r>
              <a:rPr lang="en-US" sz="4000" dirty="0" smtClean="0">
                <a:solidFill>
                  <a:srgbClr val="FFFF00"/>
                </a:solidFill>
              </a:rPr>
              <a:t> </a:t>
            </a:r>
            <a:r>
              <a:rPr lang="fr-FR" sz="4000" dirty="0" smtClean="0"/>
              <a:t>a </a:t>
            </a:r>
            <a:r>
              <a:rPr lang="fr-FR" sz="4000" dirty="0" err="1" smtClean="0"/>
              <a:t>aid</a:t>
            </a:r>
            <a:r>
              <a:rPr lang="en-US" sz="4000" dirty="0" err="1" smtClean="0"/>
              <a:t>é</a:t>
            </a:r>
            <a:r>
              <a:rPr lang="en-US" sz="4000" u="sng" dirty="0" err="1" smtClean="0">
                <a:solidFill>
                  <a:srgbClr val="FFFF00"/>
                </a:solidFill>
              </a:rPr>
              <a:t>s</a:t>
            </a:r>
            <a:r>
              <a:rPr lang="en-US" sz="4000" dirty="0" smtClean="0"/>
              <a:t> </a:t>
            </a:r>
            <a:r>
              <a:rPr lang="en-US" sz="4000" dirty="0" err="1" smtClean="0"/>
              <a:t>aujourd’hui</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fr-FR" sz="15300" dirty="0" smtClean="0"/>
              <a:t>Voir</a:t>
            </a: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14400" y="4191001"/>
            <a:ext cx="7848600" cy="707886"/>
          </a:xfrm>
          <a:prstGeom prst="rect">
            <a:avLst/>
          </a:prstGeom>
          <a:noFill/>
        </p:spPr>
        <p:txBody>
          <a:bodyPr wrap="square" rtlCol="0">
            <a:spAutoFit/>
          </a:bodyPr>
          <a:lstStyle/>
          <a:p>
            <a:r>
              <a:rPr lang="fr-FR" sz="4000" dirty="0" smtClean="0"/>
              <a:t>Monique voit </a:t>
            </a:r>
            <a:r>
              <a:rPr lang="en-US" sz="4000" u="sng" dirty="0" smtClean="0">
                <a:solidFill>
                  <a:srgbClr val="FFFF00"/>
                </a:solidFill>
              </a:rPr>
              <a:t>les </a:t>
            </a:r>
            <a:r>
              <a:rPr lang="en-US" sz="4000" u="sng" dirty="0" err="1" smtClean="0">
                <a:solidFill>
                  <a:srgbClr val="FFFF00"/>
                </a:solidFill>
              </a:rPr>
              <a:t>réponses</a:t>
            </a:r>
            <a:r>
              <a:rPr lang="en-US" sz="4000" u="sng" dirty="0" smtClean="0">
                <a:solidFill>
                  <a:srgbClr val="FFFF00"/>
                </a:solidFill>
              </a:rPr>
              <a:t> de Bruno.</a:t>
            </a:r>
            <a:endParaRPr lang="en-US" sz="4000" u="sng" dirty="0">
              <a:solidFill>
                <a:srgbClr val="FFFF00"/>
              </a:solidFill>
            </a:endParaRPr>
          </a:p>
        </p:txBody>
      </p:sp>
      <p:sp>
        <p:nvSpPr>
          <p:cNvPr id="7" name="TextBox 6"/>
          <p:cNvSpPr txBox="1"/>
          <p:nvPr/>
        </p:nvSpPr>
        <p:spPr>
          <a:xfrm>
            <a:off x="990600" y="4953000"/>
            <a:ext cx="5791200" cy="707886"/>
          </a:xfrm>
          <a:prstGeom prst="rect">
            <a:avLst/>
          </a:prstGeom>
          <a:noFill/>
        </p:spPr>
        <p:txBody>
          <a:bodyPr wrap="square" rtlCol="0">
            <a:spAutoFit/>
          </a:bodyPr>
          <a:lstStyle/>
          <a:p>
            <a:r>
              <a:rPr lang="fr-FR" sz="4000" dirty="0" smtClean="0"/>
              <a:t>Monique </a:t>
            </a:r>
            <a:r>
              <a:rPr lang="en-US" sz="4000" u="sng" dirty="0" smtClean="0">
                <a:solidFill>
                  <a:srgbClr val="FFFF00"/>
                </a:solidFill>
              </a:rPr>
              <a:t>les</a:t>
            </a:r>
            <a:r>
              <a:rPr lang="en-US" sz="4000" dirty="0" smtClean="0">
                <a:solidFill>
                  <a:srgbClr val="FFFF00"/>
                </a:solidFill>
              </a:rPr>
              <a:t> </a:t>
            </a:r>
            <a:r>
              <a:rPr lang="fr-FR" sz="4000" dirty="0" smtClean="0"/>
              <a:t>voit</a:t>
            </a:r>
            <a:r>
              <a:rPr lang="en-US" sz="4000" dirty="0" smtClean="0"/>
              <a:t>.</a:t>
            </a:r>
            <a:endParaRPr lang="en-US" sz="4000" dirty="0"/>
          </a:p>
        </p:txBody>
      </p:sp>
      <p:sp>
        <p:nvSpPr>
          <p:cNvPr id="8" name="TextBox 7"/>
          <p:cNvSpPr txBox="1"/>
          <p:nvPr/>
        </p:nvSpPr>
        <p:spPr>
          <a:xfrm>
            <a:off x="990600" y="5638800"/>
            <a:ext cx="7543800" cy="707886"/>
          </a:xfrm>
          <a:prstGeom prst="rect">
            <a:avLst/>
          </a:prstGeom>
          <a:noFill/>
        </p:spPr>
        <p:txBody>
          <a:bodyPr wrap="square" rtlCol="0">
            <a:spAutoFit/>
          </a:bodyPr>
          <a:lstStyle/>
          <a:p>
            <a:r>
              <a:rPr lang="fr-FR" sz="4000" dirty="0" smtClean="0"/>
              <a:t>Monique </a:t>
            </a:r>
            <a:r>
              <a:rPr lang="en-US" sz="4000" u="sng" dirty="0" smtClean="0">
                <a:solidFill>
                  <a:srgbClr val="FFFF00"/>
                </a:solidFill>
              </a:rPr>
              <a:t>les</a:t>
            </a:r>
            <a:r>
              <a:rPr lang="en-US" sz="4000" dirty="0" smtClean="0">
                <a:solidFill>
                  <a:srgbClr val="FFFF00"/>
                </a:solidFill>
              </a:rPr>
              <a:t> </a:t>
            </a:r>
            <a:r>
              <a:rPr lang="fr-FR" sz="4000" dirty="0" smtClean="0"/>
              <a:t>a </a:t>
            </a:r>
            <a:r>
              <a:rPr lang="fr-FR" sz="4000" dirty="0" err="1" smtClean="0"/>
              <a:t>copi</a:t>
            </a:r>
            <a:r>
              <a:rPr lang="en-US" sz="4000" u="sng" dirty="0" err="1" smtClean="0">
                <a:solidFill>
                  <a:srgbClr val="FFFF00"/>
                </a:solidFill>
              </a:rPr>
              <a:t>ées</a:t>
            </a:r>
            <a:r>
              <a:rPr lang="fr-FR" sz="4000" dirty="0" smtClean="0"/>
              <a:t>! Oh </a:t>
            </a:r>
            <a:r>
              <a:rPr lang="en-US" sz="4000" dirty="0" err="1" smtClean="0"/>
              <a:t>là</a:t>
            </a:r>
            <a:r>
              <a:rPr lang="en-US" sz="4000" dirty="0" smtClean="0"/>
              <a:t> </a:t>
            </a:r>
            <a:r>
              <a:rPr lang="en-US" sz="4000" dirty="0" err="1" smtClean="0"/>
              <a:t>là</a:t>
            </a:r>
            <a:r>
              <a:rPr lang="en-US" sz="4000" dirty="0" smtClean="0"/>
              <a:t>… </a:t>
            </a:r>
            <a:r>
              <a:rPr lang="en-US" sz="4000" dirty="0" smtClean="0">
                <a:sym typeface="Wingdings" pitchFamily="2" charset="2"/>
              </a:rPr>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229600" cy="1143000"/>
          </a:xfrm>
        </p:spPr>
        <p:txBody>
          <a:bodyPr>
            <a:normAutofit fontScale="90000"/>
          </a:bodyPr>
          <a:lstStyle/>
          <a:p>
            <a:r>
              <a:rPr lang="fr-FR" sz="15300" dirty="0" smtClean="0"/>
              <a:t>offrir</a:t>
            </a: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8956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C00000"/>
                </a:solidFill>
                <a:effectLst/>
                <a:uLnTx/>
                <a:uFillTx/>
                <a:latin typeface="+mj-lt"/>
                <a:ea typeface="+mj-ea"/>
                <a:cs typeface="+mj-cs"/>
              </a:rPr>
              <a:t>COI</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14400" y="4191000"/>
            <a:ext cx="7391400" cy="707886"/>
          </a:xfrm>
          <a:prstGeom prst="rect">
            <a:avLst/>
          </a:prstGeom>
          <a:noFill/>
        </p:spPr>
        <p:txBody>
          <a:bodyPr wrap="square" rtlCol="0">
            <a:spAutoFit/>
          </a:bodyPr>
          <a:lstStyle/>
          <a:p>
            <a:r>
              <a:rPr lang="fr-FR" sz="4000" dirty="0" smtClean="0"/>
              <a:t>Antoine offre </a:t>
            </a:r>
            <a:r>
              <a:rPr lang="en-US" sz="4000" dirty="0" smtClean="0"/>
              <a:t>son </a:t>
            </a:r>
            <a:r>
              <a:rPr lang="en-US" sz="4000" dirty="0" err="1" smtClean="0"/>
              <a:t>livre</a:t>
            </a:r>
            <a:r>
              <a:rPr lang="en-US" sz="4000" dirty="0" smtClean="0"/>
              <a:t> </a:t>
            </a:r>
            <a:r>
              <a:rPr lang="en-US" sz="4000" u="sng" dirty="0" smtClean="0">
                <a:solidFill>
                  <a:srgbClr val="C00000"/>
                </a:solidFill>
              </a:rPr>
              <a:t>à Marie.</a:t>
            </a:r>
            <a:endParaRPr lang="en-US" sz="4000" dirty="0"/>
          </a:p>
        </p:txBody>
      </p:sp>
      <p:sp>
        <p:nvSpPr>
          <p:cNvPr id="7" name="TextBox 6"/>
          <p:cNvSpPr txBox="1"/>
          <p:nvPr/>
        </p:nvSpPr>
        <p:spPr>
          <a:xfrm>
            <a:off x="990600" y="4953000"/>
            <a:ext cx="5791200" cy="707886"/>
          </a:xfrm>
          <a:prstGeom prst="rect">
            <a:avLst/>
          </a:prstGeom>
          <a:noFill/>
        </p:spPr>
        <p:txBody>
          <a:bodyPr wrap="square" rtlCol="0">
            <a:spAutoFit/>
          </a:bodyPr>
          <a:lstStyle/>
          <a:p>
            <a:r>
              <a:rPr lang="fr-FR" sz="4000" dirty="0" smtClean="0"/>
              <a:t>Antoine </a:t>
            </a:r>
            <a:r>
              <a:rPr lang="en-US" sz="4000" u="sng" dirty="0" err="1" smtClean="0">
                <a:solidFill>
                  <a:srgbClr val="C00000"/>
                </a:solidFill>
              </a:rPr>
              <a:t>lui</a:t>
            </a:r>
            <a:r>
              <a:rPr lang="en-US" sz="4000" dirty="0" smtClean="0">
                <a:solidFill>
                  <a:srgbClr val="FFFF00"/>
                </a:solidFill>
              </a:rPr>
              <a:t> </a:t>
            </a:r>
            <a:r>
              <a:rPr lang="fr-FR" sz="4000" dirty="0" smtClean="0"/>
              <a:t>offre son livre</a:t>
            </a:r>
            <a:r>
              <a:rPr lang="en-US" sz="4000" dirty="0" smtClean="0"/>
              <a:t>.</a:t>
            </a:r>
            <a:endParaRPr lang="en-US" sz="4000" dirty="0"/>
          </a:p>
        </p:txBody>
      </p:sp>
      <p:sp>
        <p:nvSpPr>
          <p:cNvPr id="8" name="TextBox 7"/>
          <p:cNvSpPr txBox="1"/>
          <p:nvPr/>
        </p:nvSpPr>
        <p:spPr>
          <a:xfrm>
            <a:off x="990600" y="5638801"/>
            <a:ext cx="7543800" cy="769441"/>
          </a:xfrm>
          <a:prstGeom prst="rect">
            <a:avLst/>
          </a:prstGeom>
          <a:noFill/>
        </p:spPr>
        <p:txBody>
          <a:bodyPr wrap="square" rtlCol="0">
            <a:spAutoFit/>
          </a:bodyPr>
          <a:lstStyle/>
          <a:p>
            <a:r>
              <a:rPr lang="fr-FR" sz="4000" dirty="0" smtClean="0"/>
              <a:t>Marie </a:t>
            </a:r>
            <a:r>
              <a:rPr lang="en-US" sz="4400" u="sng" dirty="0" smtClean="0">
                <a:solidFill>
                  <a:srgbClr val="FFFF00"/>
                </a:solidFill>
              </a:rPr>
              <a:t>l’</a:t>
            </a:r>
            <a:r>
              <a:rPr lang="en-US" sz="4000" dirty="0" smtClean="0"/>
              <a:t> a</a:t>
            </a:r>
            <a:r>
              <a:rPr lang="en-US" sz="4000" dirty="0" smtClean="0">
                <a:solidFill>
                  <a:srgbClr val="FFFF00"/>
                </a:solidFill>
              </a:rPr>
              <a:t> </a:t>
            </a:r>
            <a:r>
              <a:rPr lang="fr-FR" sz="4000" dirty="0" err="1" smtClean="0"/>
              <a:t>accept</a:t>
            </a:r>
            <a:r>
              <a:rPr lang="en-US" sz="4000" dirty="0" smtClean="0"/>
              <a:t>é. (</a:t>
            </a:r>
            <a:r>
              <a:rPr lang="en-US" sz="3200" dirty="0" smtClean="0">
                <a:solidFill>
                  <a:srgbClr val="FFFF00"/>
                </a:solidFill>
              </a:rPr>
              <a:t>COD</a:t>
            </a:r>
            <a:r>
              <a:rPr lang="en-US" sz="4000" dirty="0" smtClean="0"/>
              <a:t>)</a:t>
            </a:r>
            <a:endParaRPr lang="en-US" sz="4000" dirty="0"/>
          </a:p>
        </p:txBody>
      </p:sp>
      <p:sp>
        <p:nvSpPr>
          <p:cNvPr id="9" name="TextBox 8"/>
          <p:cNvSpPr txBox="1"/>
          <p:nvPr/>
        </p:nvSpPr>
        <p:spPr>
          <a:xfrm>
            <a:off x="5029200" y="914400"/>
            <a:ext cx="990600" cy="1862048"/>
          </a:xfrm>
          <a:prstGeom prst="rect">
            <a:avLst/>
          </a:prstGeom>
          <a:noFill/>
        </p:spPr>
        <p:txBody>
          <a:bodyPr wrap="square" rtlCol="0">
            <a:spAutoFit/>
          </a:bodyPr>
          <a:lstStyle/>
          <a:p>
            <a:r>
              <a:rPr lang="en-US" sz="11500" dirty="0" smtClean="0">
                <a:solidFill>
                  <a:srgbClr val="C00000"/>
                </a:solidFill>
              </a:rPr>
              <a:t>à</a:t>
            </a:r>
            <a:endParaRPr lang="fr-FR" sz="11500" dirty="0">
              <a:solidFill>
                <a:srgbClr val="C00000"/>
              </a:solidFill>
            </a:endParaRPr>
          </a:p>
        </p:txBody>
      </p:sp>
      <p:pic>
        <p:nvPicPr>
          <p:cNvPr id="10" name="Picture 2" descr="http://www.tampabay.com/blogs/gradebook/sites/tampabay.com.blogs.gradebook/files/images/typepad-legacy-files/52389.6a00d83451b05569e201156ecae0fd970c-pi.jpg"/>
          <p:cNvPicPr>
            <a:picLocks noChangeAspect="1" noChangeArrowheads="1"/>
          </p:cNvPicPr>
          <p:nvPr/>
        </p:nvPicPr>
        <p:blipFill>
          <a:blip r:embed="rId2" cstate="print"/>
          <a:srcRect/>
          <a:stretch>
            <a:fillRect/>
          </a:stretch>
        </p:blipFill>
        <p:spPr bwMode="auto">
          <a:xfrm>
            <a:off x="6019800" y="1143000"/>
            <a:ext cx="990600" cy="13984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fr-FR" sz="15300" dirty="0" err="1" smtClean="0"/>
              <a:t>Conna</a:t>
            </a:r>
            <a:r>
              <a:rPr lang="en-US" sz="15300" dirty="0"/>
              <a:t>î</a:t>
            </a:r>
            <a:r>
              <a:rPr lang="fr-FR" sz="15300" dirty="0" err="1" smtClean="0"/>
              <a:t>tre</a:t>
            </a: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FFFF00"/>
                </a:solidFill>
                <a:effectLst/>
                <a:uLnTx/>
                <a:uFillTx/>
                <a:latin typeface="+mj-lt"/>
                <a:ea typeface="+mj-ea"/>
                <a:cs typeface="+mj-cs"/>
              </a:rPr>
              <a:t>COD</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14400" y="4191000"/>
            <a:ext cx="7391400" cy="707886"/>
          </a:xfrm>
          <a:prstGeom prst="rect">
            <a:avLst/>
          </a:prstGeom>
          <a:noFill/>
        </p:spPr>
        <p:txBody>
          <a:bodyPr wrap="square" rtlCol="0">
            <a:spAutoFit/>
          </a:bodyPr>
          <a:lstStyle/>
          <a:p>
            <a:r>
              <a:rPr lang="fr-FR" sz="4000" dirty="0" smtClean="0"/>
              <a:t>Giselle connaît </a:t>
            </a:r>
            <a:r>
              <a:rPr lang="en-US" sz="4000" u="sng" dirty="0" err="1" smtClean="0">
                <a:solidFill>
                  <a:srgbClr val="FFFF00"/>
                </a:solidFill>
              </a:rPr>
              <a:t>Phillipe</a:t>
            </a:r>
            <a:r>
              <a:rPr lang="en-US" sz="4000" dirty="0" smtClean="0">
                <a:solidFill>
                  <a:srgbClr val="FFFF00"/>
                </a:solidFill>
              </a:rPr>
              <a:t>.</a:t>
            </a:r>
            <a:endParaRPr lang="en-US" sz="4000" dirty="0"/>
          </a:p>
        </p:txBody>
      </p:sp>
      <p:sp>
        <p:nvSpPr>
          <p:cNvPr id="7" name="TextBox 6"/>
          <p:cNvSpPr txBox="1"/>
          <p:nvPr/>
        </p:nvSpPr>
        <p:spPr>
          <a:xfrm>
            <a:off x="990600" y="4953000"/>
            <a:ext cx="5791200" cy="707886"/>
          </a:xfrm>
          <a:prstGeom prst="rect">
            <a:avLst/>
          </a:prstGeom>
          <a:noFill/>
        </p:spPr>
        <p:txBody>
          <a:bodyPr wrap="square" rtlCol="0">
            <a:spAutoFit/>
          </a:bodyPr>
          <a:lstStyle/>
          <a:p>
            <a:r>
              <a:rPr lang="fr-FR" sz="4000" dirty="0" smtClean="0"/>
              <a:t>Elle </a:t>
            </a:r>
            <a:r>
              <a:rPr lang="en-US" sz="4000" u="sng" dirty="0" smtClean="0">
                <a:solidFill>
                  <a:srgbClr val="FFFF00"/>
                </a:solidFill>
              </a:rPr>
              <a:t>le</a:t>
            </a:r>
            <a:r>
              <a:rPr lang="en-US" sz="4000" dirty="0" smtClean="0">
                <a:solidFill>
                  <a:srgbClr val="FFFF00"/>
                </a:solidFill>
              </a:rPr>
              <a:t> </a:t>
            </a:r>
            <a:r>
              <a:rPr lang="fr-FR" sz="4000" dirty="0" smtClean="0"/>
              <a:t>connaît</a:t>
            </a:r>
            <a:r>
              <a:rPr lang="en-US" sz="4000" dirty="0" smtClean="0"/>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6172200" cy="1143000"/>
          </a:xfrm>
        </p:spPr>
        <p:txBody>
          <a:bodyPr>
            <a:normAutofit fontScale="90000"/>
          </a:bodyPr>
          <a:lstStyle/>
          <a:p>
            <a:r>
              <a:rPr lang="en-US" sz="15300" dirty="0" err="1" smtClean="0"/>
              <a:t>écrire</a:t>
            </a:r>
            <a:r>
              <a:rPr lang="en-US" sz="8800" dirty="0"/>
              <a:t/>
            </a:r>
            <a:br>
              <a:rPr lang="en-US" sz="8800" dirty="0"/>
            </a:b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C00000"/>
                </a:solidFill>
                <a:effectLst/>
                <a:uLnTx/>
                <a:uFillTx/>
                <a:latin typeface="+mj-lt"/>
                <a:ea typeface="+mj-ea"/>
                <a:cs typeface="+mj-cs"/>
              </a:rPr>
              <a:t>COI</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14400" y="4191000"/>
            <a:ext cx="7391400" cy="707886"/>
          </a:xfrm>
          <a:prstGeom prst="rect">
            <a:avLst/>
          </a:prstGeom>
          <a:noFill/>
        </p:spPr>
        <p:txBody>
          <a:bodyPr wrap="square" rtlCol="0">
            <a:spAutoFit/>
          </a:bodyPr>
          <a:lstStyle/>
          <a:p>
            <a:r>
              <a:rPr lang="fr-FR" sz="4000" dirty="0" smtClean="0"/>
              <a:t>Sylvie a </a:t>
            </a:r>
            <a:r>
              <a:rPr lang="en-US" sz="4000" dirty="0" err="1" smtClean="0"/>
              <a:t>écrit</a:t>
            </a:r>
            <a:r>
              <a:rPr lang="en-US" sz="4000" dirty="0" smtClean="0"/>
              <a:t> un </a:t>
            </a:r>
            <a:r>
              <a:rPr lang="en-US" sz="4000" dirty="0" err="1" smtClean="0"/>
              <a:t>texto</a:t>
            </a:r>
            <a:r>
              <a:rPr lang="en-US" sz="4000" dirty="0" smtClean="0"/>
              <a:t> </a:t>
            </a:r>
            <a:r>
              <a:rPr lang="en-US" sz="4000" u="sng" dirty="0" smtClean="0">
                <a:solidFill>
                  <a:srgbClr val="C00000"/>
                </a:solidFill>
              </a:rPr>
              <a:t>à </a:t>
            </a:r>
            <a:r>
              <a:rPr lang="en-US" sz="4000" u="sng" dirty="0" err="1" smtClean="0">
                <a:solidFill>
                  <a:srgbClr val="C00000"/>
                </a:solidFill>
              </a:rPr>
              <a:t>Marisse</a:t>
            </a:r>
            <a:r>
              <a:rPr lang="en-US" sz="4000" u="sng" dirty="0" smtClean="0">
                <a:solidFill>
                  <a:srgbClr val="C00000"/>
                </a:solidFill>
              </a:rPr>
              <a:t>.</a:t>
            </a:r>
            <a:endParaRPr lang="en-US" sz="4000" dirty="0"/>
          </a:p>
        </p:txBody>
      </p:sp>
      <p:sp>
        <p:nvSpPr>
          <p:cNvPr id="7" name="TextBox 6"/>
          <p:cNvSpPr txBox="1"/>
          <p:nvPr/>
        </p:nvSpPr>
        <p:spPr>
          <a:xfrm>
            <a:off x="990600" y="4953000"/>
            <a:ext cx="5791200" cy="707886"/>
          </a:xfrm>
          <a:prstGeom prst="rect">
            <a:avLst/>
          </a:prstGeom>
          <a:noFill/>
        </p:spPr>
        <p:txBody>
          <a:bodyPr wrap="square" rtlCol="0">
            <a:spAutoFit/>
          </a:bodyPr>
          <a:lstStyle/>
          <a:p>
            <a:r>
              <a:rPr lang="fr-FR" sz="4000" dirty="0" smtClean="0"/>
              <a:t>Sylvie </a:t>
            </a:r>
            <a:r>
              <a:rPr lang="en-US" sz="4000" u="sng" dirty="0" err="1" smtClean="0">
                <a:solidFill>
                  <a:srgbClr val="C00000"/>
                </a:solidFill>
              </a:rPr>
              <a:t>lui</a:t>
            </a:r>
            <a:r>
              <a:rPr lang="en-US" sz="4000" dirty="0" smtClean="0">
                <a:solidFill>
                  <a:srgbClr val="FFFF00"/>
                </a:solidFill>
              </a:rPr>
              <a:t> </a:t>
            </a:r>
            <a:r>
              <a:rPr lang="fr-FR" sz="4000" dirty="0" smtClean="0"/>
              <a:t>a </a:t>
            </a:r>
            <a:r>
              <a:rPr lang="en-US" sz="4000" dirty="0" err="1" smtClean="0"/>
              <a:t>écrit</a:t>
            </a:r>
            <a:r>
              <a:rPr lang="en-US" sz="4000" dirty="0" smtClean="0"/>
              <a:t> un </a:t>
            </a:r>
            <a:r>
              <a:rPr lang="en-US" sz="4000" dirty="0" err="1" smtClean="0"/>
              <a:t>texto</a:t>
            </a:r>
            <a:r>
              <a:rPr lang="en-US" sz="4000" dirty="0" smtClean="0"/>
              <a:t>.</a:t>
            </a:r>
            <a:endParaRPr lang="en-US" sz="4000" dirty="0"/>
          </a:p>
        </p:txBody>
      </p:sp>
      <p:sp>
        <p:nvSpPr>
          <p:cNvPr id="8" name="TextBox 7"/>
          <p:cNvSpPr txBox="1"/>
          <p:nvPr/>
        </p:nvSpPr>
        <p:spPr>
          <a:xfrm>
            <a:off x="990600" y="5638801"/>
            <a:ext cx="7543800" cy="769441"/>
          </a:xfrm>
          <a:prstGeom prst="rect">
            <a:avLst/>
          </a:prstGeom>
          <a:noFill/>
        </p:spPr>
        <p:txBody>
          <a:bodyPr wrap="square" rtlCol="0">
            <a:spAutoFit/>
          </a:bodyPr>
          <a:lstStyle/>
          <a:p>
            <a:r>
              <a:rPr lang="fr-FR" sz="4000" dirty="0" err="1" smtClean="0"/>
              <a:t>Marisse</a:t>
            </a:r>
            <a:r>
              <a:rPr lang="fr-FR" sz="4000" dirty="0" smtClean="0"/>
              <a:t> </a:t>
            </a:r>
            <a:r>
              <a:rPr lang="en-US" sz="4400" u="sng" dirty="0" smtClean="0">
                <a:solidFill>
                  <a:srgbClr val="FFFF00"/>
                </a:solidFill>
              </a:rPr>
              <a:t>l’</a:t>
            </a:r>
            <a:r>
              <a:rPr lang="en-US" sz="4000" dirty="0" smtClean="0"/>
              <a:t> a</a:t>
            </a:r>
            <a:r>
              <a:rPr lang="en-US" sz="4000" dirty="0" smtClean="0">
                <a:solidFill>
                  <a:srgbClr val="FFFF00"/>
                </a:solidFill>
              </a:rPr>
              <a:t> </a:t>
            </a:r>
            <a:r>
              <a:rPr lang="fr-FR" sz="4000" dirty="0" smtClean="0"/>
              <a:t>lu</a:t>
            </a:r>
            <a:r>
              <a:rPr lang="en-US" sz="4000" dirty="0" smtClean="0"/>
              <a:t>. (</a:t>
            </a:r>
            <a:r>
              <a:rPr lang="en-US" sz="3200" dirty="0" smtClean="0">
                <a:solidFill>
                  <a:srgbClr val="FFFF00"/>
                </a:solidFill>
              </a:rPr>
              <a:t>COD</a:t>
            </a:r>
            <a:r>
              <a:rPr lang="en-US" sz="4000" dirty="0" smtClean="0"/>
              <a:t>)</a:t>
            </a:r>
            <a:endParaRPr lang="en-US" sz="4000" dirty="0"/>
          </a:p>
        </p:txBody>
      </p:sp>
      <p:grpSp>
        <p:nvGrpSpPr>
          <p:cNvPr id="12" name="Group 11"/>
          <p:cNvGrpSpPr/>
          <p:nvPr/>
        </p:nvGrpSpPr>
        <p:grpSpPr>
          <a:xfrm>
            <a:off x="5029200" y="914400"/>
            <a:ext cx="1905000" cy="1862048"/>
            <a:chOff x="5029200" y="914400"/>
            <a:chExt cx="1905000" cy="1862048"/>
          </a:xfrm>
        </p:grpSpPr>
        <p:pic>
          <p:nvPicPr>
            <p:cNvPr id="9" name="Picture 2" descr="http://www.tampabay.com/blogs/gradebook/sites/tampabay.com.blogs.gradebook/files/images/typepad-legacy-files/52389.6a00d83451b05569e201156ecae0fd970c-pi.jpg"/>
            <p:cNvPicPr>
              <a:picLocks noChangeAspect="1" noChangeArrowheads="1"/>
            </p:cNvPicPr>
            <p:nvPr/>
          </p:nvPicPr>
          <p:blipFill>
            <a:blip r:embed="rId2" cstate="print"/>
            <a:srcRect/>
            <a:stretch>
              <a:fillRect/>
            </a:stretch>
          </p:blipFill>
          <p:spPr bwMode="auto">
            <a:xfrm>
              <a:off x="5943600" y="1219200"/>
              <a:ext cx="990600" cy="1398494"/>
            </a:xfrm>
            <a:prstGeom prst="rect">
              <a:avLst/>
            </a:prstGeom>
            <a:noFill/>
          </p:spPr>
        </p:pic>
        <p:sp>
          <p:nvSpPr>
            <p:cNvPr id="11" name="TextBox 10"/>
            <p:cNvSpPr txBox="1"/>
            <p:nvPr/>
          </p:nvSpPr>
          <p:spPr>
            <a:xfrm>
              <a:off x="5029200" y="914400"/>
              <a:ext cx="990600" cy="1862048"/>
            </a:xfrm>
            <a:prstGeom prst="rect">
              <a:avLst/>
            </a:prstGeom>
            <a:noFill/>
          </p:spPr>
          <p:txBody>
            <a:bodyPr wrap="square" rtlCol="0">
              <a:spAutoFit/>
            </a:bodyPr>
            <a:lstStyle/>
            <a:p>
              <a:r>
                <a:rPr lang="en-US" sz="11500" dirty="0" smtClean="0">
                  <a:solidFill>
                    <a:srgbClr val="C00000"/>
                  </a:solidFill>
                </a:rPr>
                <a:t>à</a:t>
              </a:r>
              <a:endParaRPr lang="fr-FR" sz="11500" dirty="0">
                <a:solidFill>
                  <a:srgbClr val="C00000"/>
                </a:solidFill>
              </a:endParaRPr>
            </a:p>
          </p:txBody>
        </p:sp>
      </p:grpSp>
      <p:sp>
        <p:nvSpPr>
          <p:cNvPr id="13" name="TextBox 12"/>
          <p:cNvSpPr txBox="1"/>
          <p:nvPr/>
        </p:nvSpPr>
        <p:spPr>
          <a:xfrm>
            <a:off x="4114800" y="4953000"/>
            <a:ext cx="457200" cy="584775"/>
          </a:xfrm>
          <a:prstGeom prst="rect">
            <a:avLst/>
          </a:prstGeom>
          <a:noFill/>
        </p:spPr>
        <p:txBody>
          <a:bodyPr wrap="square" rtlCol="0">
            <a:spAutoFit/>
          </a:bodyPr>
          <a:lstStyle/>
          <a:p>
            <a:r>
              <a:rPr lang="fr-FR" sz="3200" dirty="0" smtClean="0">
                <a:solidFill>
                  <a:srgbClr val="C00000"/>
                </a:solidFill>
              </a:rPr>
              <a:t>*</a:t>
            </a:r>
            <a:endParaRPr lang="fr-FR"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rmAutofit fontScale="90000"/>
          </a:bodyPr>
          <a:lstStyle/>
          <a:p>
            <a:r>
              <a:rPr lang="fr-FR" sz="15300" dirty="0" smtClean="0"/>
              <a:t>parler</a:t>
            </a:r>
            <a:r>
              <a:rPr lang="fr-FR" dirty="0" smtClean="0"/>
              <a:t>			</a:t>
            </a:r>
            <a:endParaRPr lang="fr-FR" dirty="0"/>
          </a:p>
        </p:txBody>
      </p:sp>
      <p:sp>
        <p:nvSpPr>
          <p:cNvPr id="4" name="TextBox 3"/>
          <p:cNvSpPr txBox="1"/>
          <p:nvPr/>
        </p:nvSpPr>
        <p:spPr>
          <a:xfrm>
            <a:off x="5562600" y="304800"/>
            <a:ext cx="3124200" cy="830997"/>
          </a:xfrm>
          <a:prstGeom prst="rect">
            <a:avLst/>
          </a:prstGeom>
          <a:noFill/>
        </p:spPr>
        <p:txBody>
          <a:bodyPr wrap="square" rtlCol="0">
            <a:spAutoFit/>
          </a:bodyPr>
          <a:lstStyle/>
          <a:p>
            <a:r>
              <a:rPr lang="fr-FR" sz="4800" dirty="0" smtClean="0">
                <a:solidFill>
                  <a:srgbClr val="FFFF00"/>
                </a:solidFill>
              </a:rPr>
              <a:t>COD</a:t>
            </a:r>
            <a:r>
              <a:rPr lang="fr-FR" sz="4800" dirty="0" smtClean="0"/>
              <a:t> / </a:t>
            </a:r>
            <a:r>
              <a:rPr lang="fr-FR" sz="4800" dirty="0" smtClean="0">
                <a:solidFill>
                  <a:srgbClr val="C00000"/>
                </a:solidFill>
              </a:rPr>
              <a:t>COI</a:t>
            </a:r>
            <a:r>
              <a:rPr lang="fr-FR" sz="4800" dirty="0" smtClean="0"/>
              <a:t>?</a:t>
            </a:r>
            <a:endParaRPr lang="fr-FR" sz="4800" dirty="0"/>
          </a:p>
        </p:txBody>
      </p:sp>
      <p:sp>
        <p:nvSpPr>
          <p:cNvPr id="5" name="Title 1"/>
          <p:cNvSpPr txBox="1">
            <a:spLocks/>
          </p:cNvSpPr>
          <p:nvPr/>
        </p:nvSpPr>
        <p:spPr>
          <a:xfrm>
            <a:off x="4724400" y="2667000"/>
            <a:ext cx="4038600" cy="1143000"/>
          </a:xfrm>
          <a:prstGeom prst="rect">
            <a:avLst/>
          </a:prstGeom>
        </p:spPr>
        <p:txBody>
          <a:bodyPr vert="horz" lIns="0" tIns="0" rIns="0" bIns="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fr-FR" sz="15300" b="0" i="0" u="none" strike="noStrike" kern="1200" cap="none" spc="0" normalizeH="0" baseline="0" noProof="0" dirty="0" smtClean="0">
                <a:ln>
                  <a:noFill/>
                </a:ln>
                <a:solidFill>
                  <a:srgbClr val="FFFF00"/>
                </a:solidFill>
                <a:effectLst/>
                <a:uLnTx/>
                <a:uFillTx/>
                <a:latin typeface="+mj-lt"/>
                <a:ea typeface="+mj-ea"/>
                <a:cs typeface="+mj-cs"/>
              </a:rPr>
              <a:t>                 </a:t>
            </a:r>
            <a:r>
              <a:rPr kumimoji="0" lang="fr-FR" sz="35200" b="0" i="0" u="none" strike="noStrike" kern="1200" cap="none" spc="0" normalizeH="0" baseline="0" noProof="0" dirty="0" smtClean="0">
                <a:ln>
                  <a:noFill/>
                </a:ln>
                <a:solidFill>
                  <a:srgbClr val="C00000"/>
                </a:solidFill>
                <a:effectLst/>
                <a:uLnTx/>
                <a:uFillTx/>
                <a:latin typeface="+mj-lt"/>
                <a:ea typeface="+mj-ea"/>
                <a:cs typeface="+mj-cs"/>
              </a:rPr>
              <a:t>COI</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6" name="TextBox 5"/>
          <p:cNvSpPr txBox="1"/>
          <p:nvPr/>
        </p:nvSpPr>
        <p:spPr>
          <a:xfrm>
            <a:off x="990600" y="3962400"/>
            <a:ext cx="7391400" cy="1323439"/>
          </a:xfrm>
          <a:prstGeom prst="rect">
            <a:avLst/>
          </a:prstGeom>
          <a:noFill/>
        </p:spPr>
        <p:txBody>
          <a:bodyPr wrap="square" rtlCol="0">
            <a:spAutoFit/>
          </a:bodyPr>
          <a:lstStyle/>
          <a:p>
            <a:r>
              <a:rPr lang="fr-FR" sz="4000" dirty="0" smtClean="0"/>
              <a:t>Th</a:t>
            </a:r>
            <a:r>
              <a:rPr lang="en-US" sz="4000" dirty="0" smtClean="0"/>
              <a:t>é</a:t>
            </a:r>
            <a:r>
              <a:rPr lang="fr-FR" sz="4000" dirty="0" smtClean="0"/>
              <a:t>o parle souvent</a:t>
            </a:r>
            <a:r>
              <a:rPr lang="en-US" sz="4000" dirty="0" smtClean="0"/>
              <a:t> </a:t>
            </a:r>
            <a:r>
              <a:rPr lang="en-US" sz="4000" u="sng" dirty="0" smtClean="0">
                <a:solidFill>
                  <a:srgbClr val="C00000"/>
                </a:solidFill>
              </a:rPr>
              <a:t>à Robert.</a:t>
            </a:r>
          </a:p>
          <a:p>
            <a:endParaRPr lang="en-US" sz="4000" dirty="0"/>
          </a:p>
        </p:txBody>
      </p:sp>
      <p:sp>
        <p:nvSpPr>
          <p:cNvPr id="7" name="TextBox 6"/>
          <p:cNvSpPr txBox="1"/>
          <p:nvPr/>
        </p:nvSpPr>
        <p:spPr>
          <a:xfrm>
            <a:off x="1066800" y="4800600"/>
            <a:ext cx="5791200" cy="707886"/>
          </a:xfrm>
          <a:prstGeom prst="rect">
            <a:avLst/>
          </a:prstGeom>
          <a:noFill/>
        </p:spPr>
        <p:txBody>
          <a:bodyPr wrap="square" rtlCol="0">
            <a:spAutoFit/>
          </a:bodyPr>
          <a:lstStyle/>
          <a:p>
            <a:r>
              <a:rPr lang="fr-FR" sz="4000" dirty="0" smtClean="0"/>
              <a:t>Th</a:t>
            </a:r>
            <a:r>
              <a:rPr lang="en-US" sz="4000" dirty="0" smtClean="0"/>
              <a:t>é</a:t>
            </a:r>
            <a:r>
              <a:rPr lang="fr-FR" sz="4000" dirty="0" smtClean="0"/>
              <a:t>o </a:t>
            </a:r>
            <a:r>
              <a:rPr lang="en-US" sz="4000" u="sng" dirty="0" err="1" smtClean="0">
                <a:solidFill>
                  <a:srgbClr val="C00000"/>
                </a:solidFill>
              </a:rPr>
              <a:t>lui</a:t>
            </a:r>
            <a:r>
              <a:rPr lang="en-US" sz="4000" dirty="0" smtClean="0">
                <a:solidFill>
                  <a:srgbClr val="FFFF00"/>
                </a:solidFill>
              </a:rPr>
              <a:t> </a:t>
            </a:r>
            <a:r>
              <a:rPr lang="fr-FR" sz="4000" dirty="0" smtClean="0"/>
              <a:t>parle souvent</a:t>
            </a:r>
            <a:r>
              <a:rPr lang="en-US" sz="4000" dirty="0" smtClean="0"/>
              <a:t>.</a:t>
            </a:r>
            <a:endParaRPr lang="en-US" sz="4000" dirty="0"/>
          </a:p>
        </p:txBody>
      </p:sp>
      <p:sp>
        <p:nvSpPr>
          <p:cNvPr id="8" name="TextBox 7"/>
          <p:cNvSpPr txBox="1"/>
          <p:nvPr/>
        </p:nvSpPr>
        <p:spPr>
          <a:xfrm>
            <a:off x="990600" y="5638801"/>
            <a:ext cx="8153400" cy="769441"/>
          </a:xfrm>
          <a:prstGeom prst="rect">
            <a:avLst/>
          </a:prstGeom>
          <a:noFill/>
        </p:spPr>
        <p:txBody>
          <a:bodyPr wrap="square" rtlCol="0">
            <a:spAutoFit/>
          </a:bodyPr>
          <a:lstStyle/>
          <a:p>
            <a:r>
              <a:rPr lang="fr-FR" sz="4000" dirty="0" smtClean="0"/>
              <a:t>Robert </a:t>
            </a:r>
            <a:r>
              <a:rPr lang="en-US" sz="4400" u="sng" dirty="0" err="1" smtClean="0">
                <a:solidFill>
                  <a:srgbClr val="C00000"/>
                </a:solidFill>
              </a:rPr>
              <a:t>lui</a:t>
            </a:r>
            <a:r>
              <a:rPr lang="en-US" sz="4000" dirty="0" smtClean="0"/>
              <a:t> </a:t>
            </a:r>
            <a:r>
              <a:rPr lang="en-US" sz="4000" dirty="0" err="1" smtClean="0"/>
              <a:t>dit</a:t>
            </a:r>
            <a:r>
              <a:rPr lang="en-US" sz="4000" dirty="0" smtClean="0"/>
              <a:t> </a:t>
            </a:r>
            <a:r>
              <a:rPr lang="en-US" sz="4000" dirty="0" err="1" smtClean="0"/>
              <a:t>toujours</a:t>
            </a:r>
            <a:r>
              <a:rPr lang="en-US" sz="4000" dirty="0" smtClean="0"/>
              <a:t>, </a:t>
            </a:r>
            <a:r>
              <a:rPr lang="en-US" sz="4000" dirty="0" smtClean="0">
                <a:latin typeface="Times New Roman"/>
                <a:cs typeface="Times New Roman"/>
              </a:rPr>
              <a:t>« </a:t>
            </a:r>
            <a:r>
              <a:rPr lang="en-US" sz="4000" dirty="0" err="1" smtClean="0"/>
              <a:t>Chut</a:t>
            </a:r>
            <a:r>
              <a:rPr lang="en-US" sz="4000" dirty="0" smtClean="0"/>
              <a:t>! </a:t>
            </a:r>
            <a:r>
              <a:rPr lang="en-US" sz="4000" dirty="0" smtClean="0">
                <a:latin typeface="Times New Roman"/>
                <a:cs typeface="Times New Roman"/>
              </a:rPr>
              <a:t>»</a:t>
            </a:r>
            <a:r>
              <a:rPr lang="en-US" sz="4000" dirty="0" smtClean="0"/>
              <a:t>(</a:t>
            </a:r>
            <a:r>
              <a:rPr lang="en-US" sz="3200" dirty="0" smtClean="0">
                <a:solidFill>
                  <a:srgbClr val="C00000"/>
                </a:solidFill>
              </a:rPr>
              <a:t>COI</a:t>
            </a:r>
            <a:r>
              <a:rPr lang="en-US" sz="4000" dirty="0" smtClean="0"/>
              <a:t>)</a:t>
            </a:r>
            <a:endParaRPr lang="en-US" sz="4000" dirty="0"/>
          </a:p>
        </p:txBody>
      </p:sp>
      <p:grpSp>
        <p:nvGrpSpPr>
          <p:cNvPr id="9" name="Group 8"/>
          <p:cNvGrpSpPr/>
          <p:nvPr/>
        </p:nvGrpSpPr>
        <p:grpSpPr>
          <a:xfrm>
            <a:off x="5029200" y="914400"/>
            <a:ext cx="1905000" cy="1862048"/>
            <a:chOff x="5029200" y="914400"/>
            <a:chExt cx="1905000" cy="1862048"/>
          </a:xfrm>
        </p:grpSpPr>
        <p:pic>
          <p:nvPicPr>
            <p:cNvPr id="10" name="Picture 2" descr="http://www.tampabay.com/blogs/gradebook/sites/tampabay.com.blogs.gradebook/files/images/typepad-legacy-files/52389.6a00d83451b05569e201156ecae0fd970c-pi.jpg"/>
            <p:cNvPicPr>
              <a:picLocks noChangeAspect="1" noChangeArrowheads="1"/>
            </p:cNvPicPr>
            <p:nvPr/>
          </p:nvPicPr>
          <p:blipFill>
            <a:blip r:embed="rId2" cstate="print"/>
            <a:srcRect/>
            <a:stretch>
              <a:fillRect/>
            </a:stretch>
          </p:blipFill>
          <p:spPr bwMode="auto">
            <a:xfrm>
              <a:off x="5943600" y="1219200"/>
              <a:ext cx="990600" cy="1398494"/>
            </a:xfrm>
            <a:prstGeom prst="rect">
              <a:avLst/>
            </a:prstGeom>
            <a:noFill/>
          </p:spPr>
        </p:pic>
        <p:sp>
          <p:nvSpPr>
            <p:cNvPr id="11" name="TextBox 10"/>
            <p:cNvSpPr txBox="1"/>
            <p:nvPr/>
          </p:nvSpPr>
          <p:spPr>
            <a:xfrm>
              <a:off x="5029200" y="914400"/>
              <a:ext cx="990600" cy="1862048"/>
            </a:xfrm>
            <a:prstGeom prst="rect">
              <a:avLst/>
            </a:prstGeom>
            <a:noFill/>
          </p:spPr>
          <p:txBody>
            <a:bodyPr wrap="square" rtlCol="0">
              <a:spAutoFit/>
            </a:bodyPr>
            <a:lstStyle/>
            <a:p>
              <a:r>
                <a:rPr lang="en-US" sz="11500" dirty="0" smtClean="0">
                  <a:solidFill>
                    <a:srgbClr val="C00000"/>
                  </a:solidFill>
                </a:rPr>
                <a:t>à</a:t>
              </a:r>
              <a:endParaRPr lang="fr-FR" sz="11500" dirty="0">
                <a:solidFill>
                  <a:srgbClr val="C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328</Words>
  <Application>Microsoft Office PowerPoint</Application>
  <PresentationFormat>On-screen Show (4:3)</PresentationFormat>
  <Paragraphs>104</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OUBLIER  </vt:lpstr>
      <vt:lpstr>Expliquer  </vt:lpstr>
      <vt:lpstr>Aider   </vt:lpstr>
      <vt:lpstr>Voir   </vt:lpstr>
      <vt:lpstr>offrir   </vt:lpstr>
      <vt:lpstr>Connaître   </vt:lpstr>
      <vt:lpstr>écrire    </vt:lpstr>
      <vt:lpstr>parler   </vt:lpstr>
      <vt:lpstr>acheter</vt:lpstr>
      <vt:lpstr>dire</vt:lpstr>
      <vt:lpstr>Je m’excuse,  mais je suis fatiguée!! Cette présentation PowerPoint? Je la termine.  Je la trouve complète. Je vous  souhaite une bonne journée. Si vous avez des questions,  Venez me  voir et posez –les!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bcashore</dc:creator>
  <cp:lastModifiedBy>bcashore</cp:lastModifiedBy>
  <cp:revision>41</cp:revision>
  <dcterms:created xsi:type="dcterms:W3CDTF">2011-10-06T00:31:39Z</dcterms:created>
  <dcterms:modified xsi:type="dcterms:W3CDTF">2011-10-10T16:37:54Z</dcterms:modified>
</cp:coreProperties>
</file>